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318" r:id="rId5"/>
    <p:sldId id="332" r:id="rId6"/>
    <p:sldId id="333" r:id="rId7"/>
    <p:sldId id="334" r:id="rId8"/>
    <p:sldId id="260" r:id="rId9"/>
    <p:sldId id="261" r:id="rId10"/>
    <p:sldId id="262" r:id="rId11"/>
    <p:sldId id="263" r:id="rId12"/>
    <p:sldId id="266" r:id="rId13"/>
    <p:sldId id="267" r:id="rId14"/>
    <p:sldId id="335" r:id="rId15"/>
    <p:sldId id="336" r:id="rId16"/>
    <p:sldId id="340" r:id="rId17"/>
    <p:sldId id="339" r:id="rId18"/>
    <p:sldId id="341" r:id="rId19"/>
    <p:sldId id="268" r:id="rId20"/>
    <p:sldId id="269" r:id="rId21"/>
    <p:sldId id="265" r:id="rId22"/>
    <p:sldId id="270" r:id="rId23"/>
    <p:sldId id="271" r:id="rId24"/>
    <p:sldId id="272" r:id="rId25"/>
    <p:sldId id="33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3128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102" autoAdjust="0"/>
    <p:restoredTop sz="94660"/>
  </p:normalViewPr>
  <p:slideViewPr>
    <p:cSldViewPr snapToGrid="0">
      <p:cViewPr>
        <p:scale>
          <a:sx n="75" d="100"/>
          <a:sy n="75" d="100"/>
        </p:scale>
        <p:origin x="43" y="2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2.png>
</file>

<file path=ppt/media/image3.png>
</file>

<file path=ppt/media/image4.pn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8B693-C0F1-03AE-5A6C-3A13F0D6A0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F31F3C5-9332-2155-B8C7-70B6C69F39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1732C25-0374-52A5-6795-6DB5F5A8BCA2}"/>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5" name="Footer Placeholder 4">
            <a:extLst>
              <a:ext uri="{FF2B5EF4-FFF2-40B4-BE49-F238E27FC236}">
                <a16:creationId xmlns:a16="http://schemas.microsoft.com/office/drawing/2014/main" id="{E0AB3167-72CA-B744-D327-79E6E64957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19A900-6ED1-38DE-4CAF-30BE0B981B62}"/>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81977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525F2-673D-8FE1-2636-58B6131F354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BFD3146-EEF3-C490-6930-4FB76D9638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5D5272-300B-1213-42D2-9DF03E1F4F1A}"/>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5" name="Footer Placeholder 4">
            <a:extLst>
              <a:ext uri="{FF2B5EF4-FFF2-40B4-BE49-F238E27FC236}">
                <a16:creationId xmlns:a16="http://schemas.microsoft.com/office/drawing/2014/main" id="{01AC4B76-E6EC-591E-290B-BE07133740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690244-288F-01B1-BA8F-F1EFEDF57558}"/>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69161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F58A71-26D2-10B0-E8E9-817C19D48C0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738FFE6-9306-CC16-29C1-C43C362F4A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8DB8F68-B340-4DD7-3F70-3D37C64D7660}"/>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5" name="Footer Placeholder 4">
            <a:extLst>
              <a:ext uri="{FF2B5EF4-FFF2-40B4-BE49-F238E27FC236}">
                <a16:creationId xmlns:a16="http://schemas.microsoft.com/office/drawing/2014/main" id="{056A3CF7-385D-CB9B-9BEA-2769ED62B5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A76509-7A32-68E2-4C55-193C351FF557}"/>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1332647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65E6D-0E87-8958-B844-B8C9977F61C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A0FECD1-40C1-CDB3-391F-99FF429DDC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C623D8-60B4-B588-5FD4-5069A1DB9EFB}"/>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5" name="Footer Placeholder 4">
            <a:extLst>
              <a:ext uri="{FF2B5EF4-FFF2-40B4-BE49-F238E27FC236}">
                <a16:creationId xmlns:a16="http://schemas.microsoft.com/office/drawing/2014/main" id="{97A98E0E-7FDE-6487-23D2-39808CD666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1E5D38-FBFA-0DF7-8C3B-7D73F408239C}"/>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3687929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8098D-C019-EB79-7006-7BB7BB22CB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87AD44C-4109-DB72-F91D-AEE1B126C8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0A5AD3-E521-FE24-965D-807AC2FACFC9}"/>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5" name="Footer Placeholder 4">
            <a:extLst>
              <a:ext uri="{FF2B5EF4-FFF2-40B4-BE49-F238E27FC236}">
                <a16:creationId xmlns:a16="http://schemas.microsoft.com/office/drawing/2014/main" id="{0F8F423B-B770-19DB-0660-3F14562986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E3BD519-B9D9-F12E-257F-A6382639D3CB}"/>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4261175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0A0A-298D-C7AF-EDF5-968D9AA29DE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E73AFB0-8047-B342-6E7D-1AB171866D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9E15DB6-1CB4-6B1A-DAD6-8B29354D0C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ACA06E1-C736-B48C-B485-B55579C42F30}"/>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6" name="Footer Placeholder 5">
            <a:extLst>
              <a:ext uri="{FF2B5EF4-FFF2-40B4-BE49-F238E27FC236}">
                <a16:creationId xmlns:a16="http://schemas.microsoft.com/office/drawing/2014/main" id="{AAA3DB05-9D4B-CFCE-832B-DEDF72B1560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7C3312-4E19-88FB-6841-72FB43BA7803}"/>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2848808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71D59-0B1F-E40C-D316-4E6D5A9A669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2EB16C7-30D9-A36F-96A5-EDB4350911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BDCF4B-4668-3F7A-36B3-0E8B3C9A47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ACB70D2-D9EE-1AE5-A08E-28DEA6BE83F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9FCF30-D9F0-E6BA-ECA8-4A4E8F38AF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A250291-B5B8-61EC-9EBE-A034FD00908D}"/>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8" name="Footer Placeholder 7">
            <a:extLst>
              <a:ext uri="{FF2B5EF4-FFF2-40B4-BE49-F238E27FC236}">
                <a16:creationId xmlns:a16="http://schemas.microsoft.com/office/drawing/2014/main" id="{C1CB81ED-AE43-6566-1135-743903B55FA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93F71F6-B257-C70C-B6C7-D972F6C5A635}"/>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1937953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D4834-FE46-FFFD-474C-05DF1B88CCB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CEF2AF4-ECAA-C44A-6510-EE9CAE90E7E8}"/>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4" name="Footer Placeholder 3">
            <a:extLst>
              <a:ext uri="{FF2B5EF4-FFF2-40B4-BE49-F238E27FC236}">
                <a16:creationId xmlns:a16="http://schemas.microsoft.com/office/drawing/2014/main" id="{D92D9F90-D9A6-043E-0DD8-B31997AFAB7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258FB44-2C1E-42B4-4F05-EF7B79FF5AFC}"/>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787180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0C4140-71A1-5CF8-97B6-FF64427EB006}"/>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3" name="Footer Placeholder 2">
            <a:extLst>
              <a:ext uri="{FF2B5EF4-FFF2-40B4-BE49-F238E27FC236}">
                <a16:creationId xmlns:a16="http://schemas.microsoft.com/office/drawing/2014/main" id="{431B2579-CABE-BDB4-9C31-E6708DDE304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FB9ECF7-B36A-8A5A-F254-C2AAB430B4ED}"/>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34265285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8307C-42F1-713C-5416-8FA4AD0143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92BC830-858B-AA6B-1180-EE10F9E03B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165713-B479-D285-4EDD-DC6F1023DF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E5E3BC-3032-2C49-4FA6-FE0C2A0682A3}"/>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6" name="Footer Placeholder 5">
            <a:extLst>
              <a:ext uri="{FF2B5EF4-FFF2-40B4-BE49-F238E27FC236}">
                <a16:creationId xmlns:a16="http://schemas.microsoft.com/office/drawing/2014/main" id="{AB2CEEB8-396C-7006-3659-D32B3406B57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0434B5-C930-4242-57E0-94C0BEBAF72A}"/>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2039437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F8D93-172E-0473-5C43-7B49343940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5B9E457-9E93-4885-3435-DE7D12C5C7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5FBC417-B076-10F5-512B-C76FE180B4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A6A71B-23E8-FFF2-676C-952A80E72BCC}"/>
              </a:ext>
            </a:extLst>
          </p:cNvPr>
          <p:cNvSpPr>
            <a:spLocks noGrp="1"/>
          </p:cNvSpPr>
          <p:nvPr>
            <p:ph type="dt" sz="half" idx="10"/>
          </p:nvPr>
        </p:nvSpPr>
        <p:spPr/>
        <p:txBody>
          <a:bodyPr/>
          <a:lstStyle/>
          <a:p>
            <a:fld id="{BC83019B-CA0B-425C-B931-E0EE14F42E17}" type="datetimeFigureOut">
              <a:rPr lang="en-IN" smtClean="0"/>
              <a:t>26-03-2025</a:t>
            </a:fld>
            <a:endParaRPr lang="en-IN"/>
          </a:p>
        </p:txBody>
      </p:sp>
      <p:sp>
        <p:nvSpPr>
          <p:cNvPr id="6" name="Footer Placeholder 5">
            <a:extLst>
              <a:ext uri="{FF2B5EF4-FFF2-40B4-BE49-F238E27FC236}">
                <a16:creationId xmlns:a16="http://schemas.microsoft.com/office/drawing/2014/main" id="{E5EB3933-E105-6C33-BBD2-F39D2159EF0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88B86D3-A9BC-53E1-C226-A162934E8B23}"/>
              </a:ext>
            </a:extLst>
          </p:cNvPr>
          <p:cNvSpPr>
            <a:spLocks noGrp="1"/>
          </p:cNvSpPr>
          <p:nvPr>
            <p:ph type="sldNum" sz="quarter" idx="12"/>
          </p:nvPr>
        </p:nvSpPr>
        <p:spPr/>
        <p:txBody>
          <a:bodyPr/>
          <a:lstStyle/>
          <a:p>
            <a:fld id="{722BF8BF-3BF7-48F3-92B4-AE32FF943D92}" type="slidenum">
              <a:rPr lang="en-IN" smtClean="0"/>
              <a:t>‹#›</a:t>
            </a:fld>
            <a:endParaRPr lang="en-IN"/>
          </a:p>
        </p:txBody>
      </p:sp>
    </p:spTree>
    <p:extLst>
      <p:ext uri="{BB962C8B-B14F-4D97-AF65-F5344CB8AC3E}">
        <p14:creationId xmlns:p14="http://schemas.microsoft.com/office/powerpoint/2010/main" val="70852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4F056-0207-4D5F-F6AB-9665E4F98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B984339-C106-C036-34DD-F59F7A6C9F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B5C87F1-8ECD-4548-166F-3B85C4A884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83019B-CA0B-425C-B931-E0EE14F42E17}" type="datetimeFigureOut">
              <a:rPr lang="en-IN" smtClean="0"/>
              <a:t>26-03-2025</a:t>
            </a:fld>
            <a:endParaRPr lang="en-IN"/>
          </a:p>
        </p:txBody>
      </p:sp>
      <p:sp>
        <p:nvSpPr>
          <p:cNvPr id="5" name="Footer Placeholder 4">
            <a:extLst>
              <a:ext uri="{FF2B5EF4-FFF2-40B4-BE49-F238E27FC236}">
                <a16:creationId xmlns:a16="http://schemas.microsoft.com/office/drawing/2014/main" id="{743606F8-9ED4-9756-BD02-34989DF321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175EDBA-BDC5-3A37-4E92-157EE26CEF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2BF8BF-3BF7-48F3-92B4-AE32FF943D92}" type="slidenum">
              <a:rPr lang="en-IN" smtClean="0"/>
              <a:t>‹#›</a:t>
            </a:fld>
            <a:endParaRPr lang="en-IN"/>
          </a:p>
        </p:txBody>
      </p:sp>
    </p:spTree>
    <p:extLst>
      <p:ext uri="{BB962C8B-B14F-4D97-AF65-F5344CB8AC3E}">
        <p14:creationId xmlns:p14="http://schemas.microsoft.com/office/powerpoint/2010/main" val="7162236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D3A85-D681-E3BC-10AE-A6AAD762425C}"/>
              </a:ext>
            </a:extLst>
          </p:cNvPr>
          <p:cNvSpPr>
            <a:spLocks noGrp="1"/>
          </p:cNvSpPr>
          <p:nvPr>
            <p:ph type="ctrTitle"/>
          </p:nvPr>
        </p:nvSpPr>
        <p:spPr>
          <a:xfrm>
            <a:off x="1315344" y="662384"/>
            <a:ext cx="10313324" cy="871918"/>
          </a:xfrm>
        </p:spPr>
        <p:txBody>
          <a:bodyPr>
            <a:normAutofit/>
          </a:bodyPr>
          <a:lstStyle/>
          <a:p>
            <a:r>
              <a:rPr lang="en-US" sz="2800" b="1" i="0" u="none" strike="noStrike" cap="none" dirty="0">
                <a:solidFill>
                  <a:schemeClr val="dk1"/>
                </a:solidFill>
                <a:latin typeface="Times New Roman"/>
                <a:ea typeface="Times New Roman"/>
                <a:cs typeface="Times New Roman"/>
                <a:sym typeface="Times New Roman"/>
              </a:rPr>
              <a:t>PANIMALAR ENGINEERING COLLEGE</a:t>
            </a:r>
            <a:br>
              <a:rPr lang="en-US" sz="6600" dirty="0"/>
            </a:br>
            <a:r>
              <a:rPr lang="en-US" sz="2000" b="1" i="0" u="none" strike="noStrike" cap="none" dirty="0">
                <a:solidFill>
                  <a:schemeClr val="dk1"/>
                </a:solidFill>
                <a:latin typeface="Times New Roman"/>
                <a:ea typeface="Times New Roman"/>
                <a:cs typeface="Times New Roman"/>
                <a:sym typeface="Times New Roman"/>
              </a:rPr>
              <a:t>DEPARTMENT OF ARTIFICIAL INTELLIGENCE AND DATA SCIENCE </a:t>
            </a:r>
            <a:endParaRPr lang="en-IN" sz="5400" dirty="0"/>
          </a:p>
        </p:txBody>
      </p:sp>
      <p:sp>
        <p:nvSpPr>
          <p:cNvPr id="3" name="Subtitle 2">
            <a:extLst>
              <a:ext uri="{FF2B5EF4-FFF2-40B4-BE49-F238E27FC236}">
                <a16:creationId xmlns:a16="http://schemas.microsoft.com/office/drawing/2014/main" id="{47B3CD59-5307-EDAA-A648-3E482EBF24C6}"/>
              </a:ext>
            </a:extLst>
          </p:cNvPr>
          <p:cNvSpPr>
            <a:spLocks noGrp="1"/>
          </p:cNvSpPr>
          <p:nvPr>
            <p:ph type="subTitle" idx="1"/>
          </p:nvPr>
        </p:nvSpPr>
        <p:spPr>
          <a:xfrm>
            <a:off x="1315345" y="4937759"/>
            <a:ext cx="10721484" cy="1679172"/>
          </a:xfrm>
        </p:spPr>
        <p:txBody>
          <a:bodyPr>
            <a:normAutofit/>
          </a:bodyPr>
          <a:lstStyle/>
          <a:p>
            <a:pPr algn="l"/>
            <a:r>
              <a:rPr lang="en-IN" dirty="0">
                <a:latin typeface="Times New Roman" panose="02020603050405020304" pitchFamily="18" charset="0"/>
                <a:cs typeface="Times New Roman" panose="02020603050405020304" pitchFamily="18" charset="0"/>
              </a:rPr>
              <a:t>Presented by:                                        Guide:</a:t>
            </a:r>
          </a:p>
          <a:p>
            <a:pPr algn="l"/>
            <a:r>
              <a:rPr lang="en-IN" dirty="0">
                <a:latin typeface="Times New Roman" panose="02020603050405020304" pitchFamily="18" charset="0"/>
                <a:cs typeface="Times New Roman" panose="02020603050405020304" pitchFamily="18" charset="0"/>
              </a:rPr>
              <a:t>Gokul y                  211421243054       </a:t>
            </a:r>
            <a:r>
              <a:rPr kumimoji="0" lang="en-IN" sz="2400" b="0" i="0" u="none" strike="noStrike" kern="1200" cap="none" spc="0" normalizeH="0" baseline="0" noProof="0" dirty="0">
                <a:ln>
                  <a:noFill/>
                </a:ln>
                <a:solidFill>
                  <a:prstClr val="black"/>
                </a:solidFill>
                <a:effectLst/>
                <a:uLnTx/>
                <a:uFillTx/>
                <a:latin typeface="Times New Roman" pitchFamily="18" charset="0"/>
                <a:ea typeface="+mn-ea"/>
                <a:cs typeface="Times New Roman" pitchFamily="18" charset="0"/>
              </a:rPr>
              <a:t>Dr. A. JOSHI, M.E., Ph.D.,</a:t>
            </a:r>
            <a:r>
              <a:rPr lang="en-IN" dirty="0">
                <a:latin typeface="Times New Roman" panose="02020603050405020304" pitchFamily="18" charset="0"/>
                <a:cs typeface="Times New Roman" panose="02020603050405020304" pitchFamily="18" charset="0"/>
              </a:rPr>
              <a:t>, </a:t>
            </a:r>
            <a:r>
              <a:rPr kumimoji="0" lang="en-IN" sz="2400" b="0" i="0" u="none" strike="noStrike" kern="1200" cap="none" spc="0" normalizeH="0" baseline="0" noProof="0" dirty="0">
                <a:ln>
                  <a:noFill/>
                </a:ln>
                <a:solidFill>
                  <a:prstClr val="black"/>
                </a:solidFill>
                <a:effectLst/>
                <a:uLnTx/>
                <a:uFillTx/>
                <a:latin typeface="Times New Roman" pitchFamily="18" charset="0"/>
                <a:ea typeface="+mn-ea"/>
                <a:cs typeface="Times New Roman" pitchFamily="18" charset="0"/>
              </a:rPr>
              <a:t>Professor</a:t>
            </a:r>
            <a:r>
              <a:rPr lang="en-IN" dirty="0">
                <a:latin typeface="Times New Roman" panose="02020603050405020304" pitchFamily="18" charset="0"/>
                <a:cs typeface="Times New Roman" panose="02020603050405020304" pitchFamily="18" charset="0"/>
              </a:rPr>
              <a:t>,</a:t>
            </a:r>
          </a:p>
          <a:p>
            <a:pPr algn="l"/>
            <a:r>
              <a:rPr lang="en-IN" dirty="0">
                <a:latin typeface="Times New Roman" panose="02020603050405020304" pitchFamily="18" charset="0"/>
                <a:cs typeface="Times New Roman" panose="02020603050405020304" pitchFamily="18" charset="0"/>
              </a:rPr>
              <a:t>					  Dept of Artificial Intelligence and Data Science         </a:t>
            </a:r>
          </a:p>
          <a:p>
            <a:pPr algn="l"/>
            <a:endParaRPr lang="en-IN" dirty="0">
              <a:latin typeface="Times New Roman" panose="02020603050405020304" pitchFamily="18" charset="0"/>
              <a:cs typeface="Times New Roman" panose="02020603050405020304" pitchFamily="18" charset="0"/>
            </a:endParaRPr>
          </a:p>
        </p:txBody>
      </p:sp>
      <p:pic>
        <p:nvPicPr>
          <p:cNvPr id="4" name="Google Shape;96;p1">
            <a:extLst>
              <a:ext uri="{FF2B5EF4-FFF2-40B4-BE49-F238E27FC236}">
                <a16:creationId xmlns:a16="http://schemas.microsoft.com/office/drawing/2014/main" id="{15729D61-721F-3E34-C55B-024832C1CBD9}"/>
              </a:ext>
            </a:extLst>
          </p:cNvPr>
          <p:cNvPicPr preferRelativeResize="0"/>
          <p:nvPr/>
        </p:nvPicPr>
        <p:blipFill rotWithShape="1">
          <a:blip r:embed="rId2">
            <a:alphaModFix/>
          </a:blip>
          <a:srcRect/>
          <a:stretch/>
        </p:blipFill>
        <p:spPr>
          <a:xfrm>
            <a:off x="1011382" y="447040"/>
            <a:ext cx="1187882" cy="1087262"/>
          </a:xfrm>
          <a:prstGeom prst="rect">
            <a:avLst/>
          </a:prstGeom>
          <a:noFill/>
          <a:ln>
            <a:noFill/>
          </a:ln>
        </p:spPr>
      </p:pic>
      <p:sp>
        <p:nvSpPr>
          <p:cNvPr id="5" name="TextBox 4">
            <a:extLst>
              <a:ext uri="{FF2B5EF4-FFF2-40B4-BE49-F238E27FC236}">
                <a16:creationId xmlns:a16="http://schemas.microsoft.com/office/drawing/2014/main" id="{2EB7EEE7-92C6-E848-5092-2636CD4F6E54}"/>
              </a:ext>
            </a:extLst>
          </p:cNvPr>
          <p:cNvSpPr txBox="1"/>
          <p:nvPr/>
        </p:nvSpPr>
        <p:spPr>
          <a:xfrm>
            <a:off x="1679171" y="2244436"/>
            <a:ext cx="9443258" cy="2154436"/>
          </a:xfrm>
          <a:prstGeom prst="rect">
            <a:avLst/>
          </a:prstGeom>
          <a:noFill/>
        </p:spPr>
        <p:txBody>
          <a:bodyPr wrap="square" rtlCol="0">
            <a:spAutoFit/>
          </a:bodyPr>
          <a:lstStyle/>
          <a:p>
            <a:pPr algn="ctr"/>
            <a:r>
              <a:rPr lang="en-IN" sz="4400" dirty="0">
                <a:solidFill>
                  <a:srgbClr val="00B050"/>
                </a:solidFill>
                <a:latin typeface="Times New Roman" panose="02020603050405020304" pitchFamily="18" charset="0"/>
                <a:cs typeface="Times New Roman" panose="02020603050405020304" pitchFamily="18" charset="0"/>
              </a:rPr>
              <a:t>Smart Vision Aid</a:t>
            </a:r>
          </a:p>
          <a:p>
            <a:pPr algn="ctr"/>
            <a:endParaRPr lang="en-IN" dirty="0">
              <a:solidFill>
                <a:srgbClr val="00B050"/>
              </a:solidFill>
            </a:endParaRPr>
          </a:p>
          <a:p>
            <a:pPr algn="ctr"/>
            <a:endParaRPr lang="en-IN" dirty="0">
              <a:solidFill>
                <a:srgbClr val="00B050"/>
              </a:solidFill>
            </a:endParaRPr>
          </a:p>
          <a:p>
            <a:pPr algn="ctr"/>
            <a:endParaRPr lang="en-IN" dirty="0">
              <a:solidFill>
                <a:srgbClr val="00B050"/>
              </a:solidFill>
            </a:endParaRPr>
          </a:p>
          <a:p>
            <a:pPr algn="ctr"/>
            <a:endParaRPr lang="en-IN" dirty="0">
              <a:solidFill>
                <a:srgbClr val="00B050"/>
              </a:solidFill>
            </a:endParaRPr>
          </a:p>
          <a:p>
            <a:pPr algn="ctr"/>
            <a:r>
              <a:rPr lang="en-IN" dirty="0">
                <a:solidFill>
                  <a:srgbClr val="00B050"/>
                </a:solidFill>
                <a:latin typeface="Times New Roman" panose="02020603050405020304" pitchFamily="18" charset="0"/>
                <a:cs typeface="Times New Roman" panose="02020603050405020304" pitchFamily="18" charset="0"/>
              </a:rPr>
              <a:t>Batch Number : C-01</a:t>
            </a:r>
          </a:p>
        </p:txBody>
      </p:sp>
      <p:cxnSp>
        <p:nvCxnSpPr>
          <p:cNvPr id="7" name="Straight Connector 6">
            <a:extLst>
              <a:ext uri="{FF2B5EF4-FFF2-40B4-BE49-F238E27FC236}">
                <a16:creationId xmlns:a16="http://schemas.microsoft.com/office/drawing/2014/main" id="{A900CCB5-3CD8-F013-95A2-BDD468B4D8F4}"/>
              </a:ext>
            </a:extLst>
          </p:cNvPr>
          <p:cNvCxnSpPr/>
          <p:nvPr/>
        </p:nvCxnSpPr>
        <p:spPr>
          <a:xfrm>
            <a:off x="1818640" y="1920240"/>
            <a:ext cx="8849360"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12BB1E8-8285-5B6D-BB2F-4FF64BD67725}"/>
              </a:ext>
            </a:extLst>
          </p:cNvPr>
          <p:cNvCxnSpPr/>
          <p:nvPr/>
        </p:nvCxnSpPr>
        <p:spPr>
          <a:xfrm>
            <a:off x="1818640" y="4551680"/>
            <a:ext cx="8849360"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77766B1-D891-3AC6-40ED-3776DEFD56E8}"/>
              </a:ext>
            </a:extLst>
          </p:cNvPr>
          <p:cNvSpPr txBox="1"/>
          <p:nvPr/>
        </p:nvSpPr>
        <p:spPr>
          <a:xfrm>
            <a:off x="1325880" y="5788152"/>
            <a:ext cx="6254496" cy="1200329"/>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Gokul BT              211421243053</a:t>
            </a:r>
          </a:p>
          <a:p>
            <a:r>
              <a:rPr lang="en-IN" sz="2400" dirty="0">
                <a:latin typeface="Times New Roman" panose="02020603050405020304" pitchFamily="18" charset="0"/>
                <a:cs typeface="Times New Roman" panose="02020603050405020304" pitchFamily="18" charset="0"/>
              </a:rPr>
              <a:t>Mathankumar K    211421243092</a:t>
            </a:r>
          </a:p>
          <a:p>
            <a:endParaRPr lang="en-IN" sz="2400" dirty="0"/>
          </a:p>
        </p:txBody>
      </p:sp>
    </p:spTree>
    <p:extLst>
      <p:ext uri="{BB962C8B-B14F-4D97-AF65-F5344CB8AC3E}">
        <p14:creationId xmlns:p14="http://schemas.microsoft.com/office/powerpoint/2010/main" val="25087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B8B77-5D29-6737-AD7F-B6A3E11C6A5C}"/>
              </a:ext>
            </a:extLst>
          </p:cNvPr>
          <p:cNvSpPr>
            <a:spLocks noGrp="1"/>
          </p:cNvSpPr>
          <p:nvPr>
            <p:ph type="title"/>
          </p:nvPr>
        </p:nvSpPr>
        <p:spPr/>
        <p:txBody>
          <a:bodyPr/>
          <a:lstStyle/>
          <a:p>
            <a:r>
              <a:rPr lang="en-IN" dirty="0">
                <a:solidFill>
                  <a:srgbClr val="00B050"/>
                </a:solidFill>
              </a:rPr>
              <a:t>Specification- Hardware</a:t>
            </a:r>
          </a:p>
        </p:txBody>
      </p:sp>
      <p:sp>
        <p:nvSpPr>
          <p:cNvPr id="3" name="Content Placeholder 2">
            <a:extLst>
              <a:ext uri="{FF2B5EF4-FFF2-40B4-BE49-F238E27FC236}">
                <a16:creationId xmlns:a16="http://schemas.microsoft.com/office/drawing/2014/main" id="{0279F9EC-4977-AAB4-B336-D89BE11681E0}"/>
              </a:ext>
            </a:extLst>
          </p:cNvPr>
          <p:cNvSpPr>
            <a:spLocks noGrp="1"/>
          </p:cNvSpPr>
          <p:nvPr>
            <p:ph idx="1"/>
          </p:nvPr>
        </p:nvSpPr>
        <p:spPr/>
        <p:txBody>
          <a:bodyPr/>
          <a:lstStyle/>
          <a:p>
            <a:pPr marL="514350" indent="-514350">
              <a:buFont typeface="+mj-lt"/>
              <a:buAutoNum type="arabicPeriod"/>
            </a:pPr>
            <a:r>
              <a:rPr lang="en-IN" b="1" dirty="0"/>
              <a:t>Microcontroller</a:t>
            </a:r>
            <a:r>
              <a:rPr lang="en-IN" dirty="0"/>
              <a:t>: Arduino (Audri Uno)</a:t>
            </a:r>
          </a:p>
          <a:p>
            <a:pPr marL="514350" indent="-514350">
              <a:buFont typeface="+mj-lt"/>
              <a:buAutoNum type="arabicPeriod"/>
            </a:pPr>
            <a:r>
              <a:rPr lang="en-IN" b="1" dirty="0"/>
              <a:t>Sensor</a:t>
            </a:r>
            <a:r>
              <a:rPr lang="en-IN" dirty="0"/>
              <a:t>: Ultrasonic Sensor</a:t>
            </a:r>
          </a:p>
          <a:p>
            <a:pPr marL="514350" indent="-514350">
              <a:buFont typeface="+mj-lt"/>
              <a:buAutoNum type="arabicPeriod"/>
            </a:pPr>
            <a:r>
              <a:rPr lang="en-IN" b="1" dirty="0"/>
              <a:t>Prototyping Board</a:t>
            </a:r>
            <a:r>
              <a:rPr lang="en-IN" dirty="0"/>
              <a:t>: Breadboard</a:t>
            </a:r>
          </a:p>
          <a:p>
            <a:pPr marL="514350" indent="-514350">
              <a:buFont typeface="+mj-lt"/>
              <a:buAutoNum type="arabicPeriod"/>
            </a:pPr>
            <a:r>
              <a:rPr lang="en-IN" b="1" dirty="0"/>
              <a:t>Connecting Wires</a:t>
            </a:r>
            <a:r>
              <a:rPr lang="en-IN" dirty="0"/>
              <a:t>: Jumper Cables</a:t>
            </a:r>
          </a:p>
          <a:p>
            <a:pPr marL="514350" indent="-514350">
              <a:buFont typeface="+mj-lt"/>
              <a:buAutoNum type="arabicPeriod"/>
            </a:pPr>
            <a:r>
              <a:rPr lang="en-IN" b="1" dirty="0"/>
              <a:t>Imaging Device</a:t>
            </a:r>
            <a:r>
              <a:rPr lang="en-IN" dirty="0"/>
              <a:t>: Web Camera</a:t>
            </a:r>
          </a:p>
          <a:p>
            <a:pPr marL="514350" indent="-514350">
              <a:buFont typeface="+mj-lt"/>
              <a:buAutoNum type="arabicPeriod"/>
            </a:pPr>
            <a:r>
              <a:rPr lang="en-IN" b="1" dirty="0"/>
              <a:t>Graphics Processing Unit</a:t>
            </a:r>
            <a:r>
              <a:rPr lang="en-IN" dirty="0"/>
              <a:t>: NVIDIA RTX 3050</a:t>
            </a:r>
          </a:p>
        </p:txBody>
      </p:sp>
    </p:spTree>
    <p:extLst>
      <p:ext uri="{BB962C8B-B14F-4D97-AF65-F5344CB8AC3E}">
        <p14:creationId xmlns:p14="http://schemas.microsoft.com/office/powerpoint/2010/main" val="2036831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86E42-50AA-3619-0C3D-F1368FF92D07}"/>
              </a:ext>
            </a:extLst>
          </p:cNvPr>
          <p:cNvSpPr>
            <a:spLocks noGrp="1"/>
          </p:cNvSpPr>
          <p:nvPr>
            <p:ph type="title"/>
          </p:nvPr>
        </p:nvSpPr>
        <p:spPr/>
        <p:txBody>
          <a:bodyPr/>
          <a:lstStyle/>
          <a:p>
            <a:r>
              <a:rPr lang="en-IN" dirty="0">
                <a:solidFill>
                  <a:srgbClr val="00B050"/>
                </a:solidFill>
              </a:rPr>
              <a:t>Specification- Software</a:t>
            </a:r>
          </a:p>
        </p:txBody>
      </p:sp>
      <p:sp>
        <p:nvSpPr>
          <p:cNvPr id="3" name="Content Placeholder 2">
            <a:extLst>
              <a:ext uri="{FF2B5EF4-FFF2-40B4-BE49-F238E27FC236}">
                <a16:creationId xmlns:a16="http://schemas.microsoft.com/office/drawing/2014/main" id="{4E21B6E7-4329-AFBB-9C4D-A6C1B35EF573}"/>
              </a:ext>
            </a:extLst>
          </p:cNvPr>
          <p:cNvSpPr>
            <a:spLocks noGrp="1"/>
          </p:cNvSpPr>
          <p:nvPr>
            <p:ph idx="1"/>
          </p:nvPr>
        </p:nvSpPr>
        <p:spPr/>
        <p:txBody>
          <a:bodyPr/>
          <a:lstStyle/>
          <a:p>
            <a:pPr>
              <a:buFont typeface="+mj-lt"/>
              <a:buAutoNum type="arabicPeriod"/>
            </a:pPr>
            <a:r>
              <a:rPr lang="en-US" b="1" dirty="0"/>
              <a:t>Code Editor:</a:t>
            </a:r>
            <a:r>
              <a:rPr lang="en-US" dirty="0"/>
              <a:t> Visual Studio Code (VS Code)</a:t>
            </a:r>
          </a:p>
          <a:p>
            <a:pPr>
              <a:buFont typeface="+mj-lt"/>
              <a:buAutoNum type="arabicPeriod"/>
            </a:pPr>
            <a:r>
              <a:rPr lang="en-US" b="1" dirty="0"/>
              <a:t>Computer Vision Framework:</a:t>
            </a:r>
            <a:r>
              <a:rPr lang="en-US" dirty="0"/>
              <a:t> OpenCV</a:t>
            </a:r>
          </a:p>
          <a:p>
            <a:pPr>
              <a:buFont typeface="+mj-lt"/>
              <a:buAutoNum type="arabicPeriod"/>
            </a:pPr>
            <a:r>
              <a:rPr lang="en-US" b="1" dirty="0"/>
              <a:t>Deep Learning Model:</a:t>
            </a:r>
            <a:r>
              <a:rPr lang="en-US" dirty="0"/>
              <a:t> </a:t>
            </a:r>
            <a:r>
              <a:rPr lang="en-US" dirty="0" err="1"/>
              <a:t>ResNet</a:t>
            </a:r>
            <a:endParaRPr lang="en-US" dirty="0"/>
          </a:p>
          <a:p>
            <a:pPr>
              <a:buFont typeface="+mj-lt"/>
              <a:buAutoNum type="arabicPeriod"/>
            </a:pPr>
            <a:r>
              <a:rPr lang="en-US" b="1" dirty="0"/>
              <a:t>Environment &amp; Package Manager:</a:t>
            </a:r>
            <a:r>
              <a:rPr lang="en-US" dirty="0"/>
              <a:t> Conda</a:t>
            </a:r>
          </a:p>
          <a:p>
            <a:pPr>
              <a:buFont typeface="+mj-lt"/>
              <a:buAutoNum type="arabicPeriod"/>
            </a:pPr>
            <a:r>
              <a:rPr lang="en-US" b="1" dirty="0"/>
              <a:t>GPU Acceleration:</a:t>
            </a:r>
            <a:r>
              <a:rPr lang="en-US" dirty="0"/>
              <a:t> CUDA</a:t>
            </a:r>
          </a:p>
          <a:p>
            <a:pPr>
              <a:buFont typeface="+mj-lt"/>
              <a:buAutoNum type="arabicPeriod"/>
            </a:pPr>
            <a:r>
              <a:rPr lang="en-US" b="1" dirty="0"/>
              <a:t>Microcontroller Programming:</a:t>
            </a:r>
            <a:r>
              <a:rPr lang="en-US" dirty="0"/>
              <a:t> Arduino IDE</a:t>
            </a:r>
          </a:p>
          <a:p>
            <a:pPr>
              <a:buFont typeface="+mj-lt"/>
              <a:buAutoNum type="arabicPeriod"/>
            </a:pPr>
            <a:r>
              <a:rPr lang="en-US" b="1" dirty="0"/>
              <a:t>System Memory:</a:t>
            </a:r>
            <a:r>
              <a:rPr lang="en-US" dirty="0"/>
              <a:t> 16GB RAM</a:t>
            </a:r>
          </a:p>
          <a:p>
            <a:endParaRPr lang="en-IN" dirty="0"/>
          </a:p>
        </p:txBody>
      </p:sp>
    </p:spTree>
    <p:extLst>
      <p:ext uri="{BB962C8B-B14F-4D97-AF65-F5344CB8AC3E}">
        <p14:creationId xmlns:p14="http://schemas.microsoft.com/office/powerpoint/2010/main" val="26107901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B0A52-5DBE-B07A-DD14-57E270A69CEA}"/>
              </a:ext>
            </a:extLst>
          </p:cNvPr>
          <p:cNvSpPr>
            <a:spLocks noGrp="1"/>
          </p:cNvSpPr>
          <p:nvPr>
            <p:ph type="title"/>
          </p:nvPr>
        </p:nvSpPr>
        <p:spPr/>
        <p:txBody>
          <a:bodyPr/>
          <a:lstStyle/>
          <a:p>
            <a:r>
              <a:rPr lang="en-IN" dirty="0">
                <a:solidFill>
                  <a:srgbClr val="00B050"/>
                </a:solidFill>
              </a:rPr>
              <a:t>List of Modules</a:t>
            </a:r>
          </a:p>
        </p:txBody>
      </p:sp>
      <p:sp>
        <p:nvSpPr>
          <p:cNvPr id="5" name="Rectangle 2">
            <a:extLst>
              <a:ext uri="{FF2B5EF4-FFF2-40B4-BE49-F238E27FC236}">
                <a16:creationId xmlns:a16="http://schemas.microsoft.com/office/drawing/2014/main" id="{4D082A6E-0CC8-F1F0-9538-916D2D1802B2}"/>
              </a:ext>
            </a:extLst>
          </p:cNvPr>
          <p:cNvSpPr>
            <a:spLocks noGrp="1" noChangeArrowheads="1"/>
          </p:cNvSpPr>
          <p:nvPr>
            <p:ph idx="1"/>
          </p:nvPr>
        </p:nvSpPr>
        <p:spPr bwMode="auto">
          <a:xfrm>
            <a:off x="838200" y="1592193"/>
            <a:ext cx="7470648"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i="0" u="none" strike="noStrike" cap="none" normalizeH="0" baseline="0" dirty="0">
                <a:ln>
                  <a:noFill/>
                </a:ln>
                <a:solidFill>
                  <a:schemeClr val="tx1"/>
                </a:solidFill>
                <a:effectLst/>
                <a:latin typeface="Arial" panose="020B0604020202020204" pitchFamily="34" charset="0"/>
              </a:rPr>
              <a:t>Camera Input Module</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i="0" u="none" strike="noStrike" cap="none" normalizeH="0" baseline="0" dirty="0">
                <a:ln>
                  <a:noFill/>
                </a:ln>
                <a:solidFill>
                  <a:schemeClr val="tx1"/>
                </a:solidFill>
                <a:effectLst/>
                <a:latin typeface="Arial" panose="020B0604020202020204" pitchFamily="34" charset="0"/>
              </a:rPr>
              <a:t>Object Detection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i="0" u="none" strike="noStrike" cap="none" normalizeH="0" baseline="0" dirty="0">
                <a:ln>
                  <a:noFill/>
                </a:ln>
                <a:solidFill>
                  <a:schemeClr val="tx1"/>
                </a:solidFill>
                <a:effectLst/>
                <a:latin typeface="Arial" panose="020B0604020202020204" pitchFamily="34" charset="0"/>
              </a:rPr>
              <a:t>Object Distance Estimation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i="0" u="none" strike="noStrike" cap="none" normalizeH="0" baseline="0" dirty="0">
                <a:ln>
                  <a:noFill/>
                </a:ln>
                <a:solidFill>
                  <a:schemeClr val="tx1"/>
                </a:solidFill>
                <a:effectLst/>
                <a:latin typeface="Arial" panose="020B0604020202020204" pitchFamily="34" charset="0"/>
              </a:rPr>
              <a:t>Ultrasonic Sensor</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i="0" u="none" strike="noStrike" cap="none" normalizeH="0" baseline="0" dirty="0">
                <a:ln>
                  <a:noFill/>
                </a:ln>
                <a:solidFill>
                  <a:schemeClr val="tx1"/>
                </a:solidFill>
                <a:effectLst/>
                <a:latin typeface="Arial" panose="020B0604020202020204" pitchFamily="34" charset="0"/>
              </a:rPr>
              <a:t>Text Generation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i="0" u="none" strike="noStrike" cap="none" normalizeH="0" baseline="0" dirty="0">
                <a:ln>
                  <a:noFill/>
                </a:ln>
                <a:solidFill>
                  <a:schemeClr val="tx1"/>
                </a:solidFill>
                <a:effectLst/>
                <a:latin typeface="Arial" panose="020B0604020202020204" pitchFamily="34" charset="0"/>
              </a:rPr>
              <a:t>Audio Feedback Module</a:t>
            </a:r>
          </a:p>
        </p:txBody>
      </p:sp>
    </p:spTree>
    <p:extLst>
      <p:ext uri="{BB962C8B-B14F-4D97-AF65-F5344CB8AC3E}">
        <p14:creationId xmlns:p14="http://schemas.microsoft.com/office/powerpoint/2010/main" val="4056088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594A7-F1E4-E813-6D5C-97A7611750ED}"/>
              </a:ext>
            </a:extLst>
          </p:cNvPr>
          <p:cNvSpPr>
            <a:spLocks noGrp="1"/>
          </p:cNvSpPr>
          <p:nvPr>
            <p:ph type="title"/>
          </p:nvPr>
        </p:nvSpPr>
        <p:spPr/>
        <p:txBody>
          <a:bodyPr/>
          <a:lstStyle/>
          <a:p>
            <a:r>
              <a:rPr lang="en-IN" dirty="0">
                <a:solidFill>
                  <a:srgbClr val="00B050"/>
                </a:solidFill>
              </a:rPr>
              <a:t>Camera Input Module</a:t>
            </a:r>
          </a:p>
        </p:txBody>
      </p:sp>
      <p:sp>
        <p:nvSpPr>
          <p:cNvPr id="3" name="Content Placeholder 2">
            <a:extLst>
              <a:ext uri="{FF2B5EF4-FFF2-40B4-BE49-F238E27FC236}">
                <a16:creationId xmlns:a16="http://schemas.microsoft.com/office/drawing/2014/main" id="{227107D7-A1D7-EFF7-7FC5-0543DB33C3AE}"/>
              </a:ext>
            </a:extLst>
          </p:cNvPr>
          <p:cNvSpPr>
            <a:spLocks noGrp="1"/>
          </p:cNvSpPr>
          <p:nvPr>
            <p:ph idx="1"/>
          </p:nvPr>
        </p:nvSpPr>
        <p:spPr>
          <a:xfrm>
            <a:off x="838200" y="1825625"/>
            <a:ext cx="5434584" cy="4351338"/>
          </a:xfrm>
        </p:spPr>
        <p:txBody>
          <a:bodyPr/>
          <a:lstStyle/>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Function</a:t>
            </a:r>
            <a:r>
              <a:rPr lang="en-US" sz="2800" dirty="0">
                <a:latin typeface="Times New Roman" panose="02020603050405020304" pitchFamily="18" charset="0"/>
                <a:cs typeface="Times New Roman" panose="02020603050405020304" pitchFamily="18" charset="0"/>
              </a:rPr>
              <a:t>: Estimates how far the detected objects are from the user.</a:t>
            </a:r>
          </a:p>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Input</a:t>
            </a:r>
            <a:r>
              <a:rPr lang="en-US" sz="2800" dirty="0">
                <a:latin typeface="Times New Roman" panose="02020603050405020304" pitchFamily="18" charset="0"/>
                <a:cs typeface="Times New Roman" panose="02020603050405020304" pitchFamily="18" charset="0"/>
              </a:rPr>
              <a:t>: Object positions from detection and camera frame data.</a:t>
            </a:r>
          </a:p>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Accessibility Design</a:t>
            </a:r>
            <a:r>
              <a:rPr lang="en-US" sz="2800" dirty="0">
                <a:latin typeface="Times New Roman" panose="02020603050405020304" pitchFamily="18" charset="0"/>
                <a:cs typeface="Times New Roman" panose="02020603050405020304" pitchFamily="18" charset="0"/>
              </a:rPr>
              <a:t>: Provide input  in simple video format</a:t>
            </a:r>
            <a:endParaRPr lang="en-IN" dirty="0"/>
          </a:p>
          <a:p>
            <a:endParaRPr lang="en-IN" dirty="0"/>
          </a:p>
        </p:txBody>
      </p:sp>
      <p:pic>
        <p:nvPicPr>
          <p:cNvPr id="4" name="Picture 3">
            <a:extLst>
              <a:ext uri="{FF2B5EF4-FFF2-40B4-BE49-F238E27FC236}">
                <a16:creationId xmlns:a16="http://schemas.microsoft.com/office/drawing/2014/main" id="{547C9326-D9E0-B6F3-F1B6-87E4A906816F}"/>
              </a:ext>
            </a:extLst>
          </p:cNvPr>
          <p:cNvPicPr>
            <a:picLocks noChangeAspect="1"/>
          </p:cNvPicPr>
          <p:nvPr/>
        </p:nvPicPr>
        <p:blipFill>
          <a:blip r:embed="rId2"/>
          <a:stretch>
            <a:fillRect/>
          </a:stretch>
        </p:blipFill>
        <p:spPr>
          <a:xfrm>
            <a:off x="6471791" y="1259277"/>
            <a:ext cx="5161538" cy="4745845"/>
          </a:xfrm>
          <a:prstGeom prst="rect">
            <a:avLst/>
          </a:prstGeom>
        </p:spPr>
      </p:pic>
    </p:spTree>
    <p:extLst>
      <p:ext uri="{BB962C8B-B14F-4D97-AF65-F5344CB8AC3E}">
        <p14:creationId xmlns:p14="http://schemas.microsoft.com/office/powerpoint/2010/main" val="569668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6E23E0-65DC-9433-6AD9-3D35CA218F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753E51-A8E4-57FA-9AED-ADD7E38A4A4F}"/>
              </a:ext>
            </a:extLst>
          </p:cNvPr>
          <p:cNvSpPr>
            <a:spLocks noGrp="1"/>
          </p:cNvSpPr>
          <p:nvPr>
            <p:ph type="title"/>
          </p:nvPr>
        </p:nvSpPr>
        <p:spPr/>
        <p:txBody>
          <a:bodyPr/>
          <a:lstStyle/>
          <a:p>
            <a:r>
              <a:rPr lang="en-IN" dirty="0">
                <a:solidFill>
                  <a:srgbClr val="00B050"/>
                </a:solidFill>
              </a:rPr>
              <a:t>Object Detection</a:t>
            </a:r>
          </a:p>
        </p:txBody>
      </p:sp>
      <p:sp>
        <p:nvSpPr>
          <p:cNvPr id="3" name="Content Placeholder 2">
            <a:extLst>
              <a:ext uri="{FF2B5EF4-FFF2-40B4-BE49-F238E27FC236}">
                <a16:creationId xmlns:a16="http://schemas.microsoft.com/office/drawing/2014/main" id="{F798D0BD-993B-BBBD-897D-8105F54F6A13}"/>
              </a:ext>
            </a:extLst>
          </p:cNvPr>
          <p:cNvSpPr>
            <a:spLocks noGrp="1"/>
          </p:cNvSpPr>
          <p:nvPr>
            <p:ph idx="1"/>
          </p:nvPr>
        </p:nvSpPr>
        <p:spPr>
          <a:xfrm>
            <a:off x="838200" y="1825625"/>
            <a:ext cx="5434584" cy="4351338"/>
          </a:xfrm>
        </p:spPr>
        <p:txBody>
          <a:bodyPr>
            <a:normAutofit fontScale="92500" lnSpcReduction="10000"/>
          </a:bodyPr>
          <a:lstStyle/>
          <a:p>
            <a:pPr marL="914400" lvl="1" indent="-457200">
              <a:spcBef>
                <a:spcPts val="300"/>
              </a:spcBef>
              <a:spcAft>
                <a:spcPts val="300"/>
              </a:spcAft>
              <a:buFont typeface="Wingdings" panose="05000000000000000000" pitchFamily="2" charset="2"/>
              <a:buChar char="§"/>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Function</a:t>
            </a:r>
            <a:r>
              <a:rPr kumimoji="0" lang="en-US" altLang="en-US" sz="2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Detects objects in the frame and identifies them with labels (e.g., “chair,” “person”).</a:t>
            </a:r>
          </a:p>
          <a:p>
            <a:pPr marL="914400" lvl="1" indent="-457200">
              <a:spcBef>
                <a:spcPts val="300"/>
              </a:spcBef>
              <a:spcAft>
                <a:spcPts val="300"/>
              </a:spcAft>
              <a:buFont typeface="Wingdings" panose="05000000000000000000" pitchFamily="2" charset="2"/>
              <a:buChar char="§"/>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Input</a:t>
            </a:r>
            <a:r>
              <a:rPr kumimoji="0" lang="en-US" altLang="en-US" sz="2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Frames from the camera module.</a:t>
            </a:r>
          </a:p>
          <a:p>
            <a:pPr marL="914400" lvl="1" indent="-457200">
              <a:spcBef>
                <a:spcPts val="300"/>
              </a:spcBef>
              <a:spcAft>
                <a:spcPts val="300"/>
              </a:spcAft>
              <a:buFont typeface="Wingdings" panose="05000000000000000000" pitchFamily="2" charset="2"/>
              <a:buChar char="§"/>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Output</a:t>
            </a:r>
            <a:r>
              <a:rPr kumimoji="0" lang="en-US" altLang="en-US" sz="2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List of objects with their labels and positions.</a:t>
            </a:r>
          </a:p>
          <a:p>
            <a:pPr marL="914400" lvl="1" indent="-457200">
              <a:spcBef>
                <a:spcPts val="300"/>
              </a:spcBef>
              <a:spcAft>
                <a:spcPts val="300"/>
              </a:spcAft>
              <a:buFont typeface="Wingdings" panose="05000000000000000000" pitchFamily="2" charset="2"/>
              <a:buChar char="§"/>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Accessibility</a:t>
            </a:r>
            <a:r>
              <a:rPr kumimoji="0" lang="en-US" altLang="en-US" sz="2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Design</a:t>
            </a:r>
            <a:r>
              <a:rPr kumimoji="0" lang="en-US" altLang="en-US" sz="2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Detect only essential objects relevant to users, such as obstacles or furniture, to avoid information overload.</a:t>
            </a:r>
          </a:p>
        </p:txBody>
      </p:sp>
      <p:pic>
        <p:nvPicPr>
          <p:cNvPr id="4" name="Picture 3">
            <a:extLst>
              <a:ext uri="{FF2B5EF4-FFF2-40B4-BE49-F238E27FC236}">
                <a16:creationId xmlns:a16="http://schemas.microsoft.com/office/drawing/2014/main" id="{12881C0E-1F4C-3091-4806-7F6D8C8B73BE}"/>
              </a:ext>
            </a:extLst>
          </p:cNvPr>
          <p:cNvPicPr>
            <a:picLocks noChangeAspect="1"/>
          </p:cNvPicPr>
          <p:nvPr/>
        </p:nvPicPr>
        <p:blipFill>
          <a:blip r:embed="rId2"/>
          <a:stretch>
            <a:fillRect/>
          </a:stretch>
        </p:blipFill>
        <p:spPr>
          <a:xfrm>
            <a:off x="6471791" y="1259277"/>
            <a:ext cx="5161538" cy="4745845"/>
          </a:xfrm>
          <a:prstGeom prst="rect">
            <a:avLst/>
          </a:prstGeom>
        </p:spPr>
      </p:pic>
      <p:pic>
        <p:nvPicPr>
          <p:cNvPr id="5" name="Picture 4">
            <a:extLst>
              <a:ext uri="{FF2B5EF4-FFF2-40B4-BE49-F238E27FC236}">
                <a16:creationId xmlns:a16="http://schemas.microsoft.com/office/drawing/2014/main" id="{D40A8C6E-4597-4544-91E4-B2B735808A2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72869" y="1264110"/>
            <a:ext cx="5151761" cy="4737183"/>
          </a:xfrm>
          <a:prstGeom prst="rect">
            <a:avLst/>
          </a:prstGeom>
        </p:spPr>
      </p:pic>
    </p:spTree>
    <p:extLst>
      <p:ext uri="{BB962C8B-B14F-4D97-AF65-F5344CB8AC3E}">
        <p14:creationId xmlns:p14="http://schemas.microsoft.com/office/powerpoint/2010/main" val="2270125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126B52-D1FC-87D2-0CBC-8AE62B8637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EAC2F2-01DC-F1A2-9D4D-5C36A33ACAB0}"/>
              </a:ext>
            </a:extLst>
          </p:cNvPr>
          <p:cNvSpPr>
            <a:spLocks noGrp="1"/>
          </p:cNvSpPr>
          <p:nvPr>
            <p:ph type="title"/>
          </p:nvPr>
        </p:nvSpPr>
        <p:spPr/>
        <p:txBody>
          <a:bodyPr/>
          <a:lstStyle/>
          <a:p>
            <a:r>
              <a:rPr lang="en-IN" dirty="0">
                <a:solidFill>
                  <a:srgbClr val="00B050"/>
                </a:solidFill>
              </a:rPr>
              <a:t>Object Distance Estimation</a:t>
            </a:r>
          </a:p>
        </p:txBody>
      </p:sp>
      <p:sp>
        <p:nvSpPr>
          <p:cNvPr id="3" name="Content Placeholder 2">
            <a:extLst>
              <a:ext uri="{FF2B5EF4-FFF2-40B4-BE49-F238E27FC236}">
                <a16:creationId xmlns:a16="http://schemas.microsoft.com/office/drawing/2014/main" id="{48D9D9EA-DD2C-7641-13AB-82AC36619B44}"/>
              </a:ext>
            </a:extLst>
          </p:cNvPr>
          <p:cNvSpPr>
            <a:spLocks noGrp="1"/>
          </p:cNvSpPr>
          <p:nvPr>
            <p:ph idx="1"/>
          </p:nvPr>
        </p:nvSpPr>
        <p:spPr>
          <a:xfrm>
            <a:off x="838200" y="1825625"/>
            <a:ext cx="5434584" cy="4351338"/>
          </a:xfrm>
        </p:spPr>
        <p:txBody>
          <a:bodyPr>
            <a:normAutofit fontScale="92500" lnSpcReduction="10000"/>
          </a:bodyPr>
          <a:lstStyle/>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Function</a:t>
            </a:r>
            <a:r>
              <a:rPr lang="en-US" sz="2800" dirty="0">
                <a:latin typeface="Times New Roman" panose="02020603050405020304" pitchFamily="18" charset="0"/>
                <a:cs typeface="Times New Roman" panose="02020603050405020304" pitchFamily="18" charset="0"/>
              </a:rPr>
              <a:t>: Estimates how far the detected objects are from the user.</a:t>
            </a:r>
          </a:p>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Input</a:t>
            </a:r>
            <a:r>
              <a:rPr lang="en-US" sz="2800" dirty="0">
                <a:latin typeface="Times New Roman" panose="02020603050405020304" pitchFamily="18" charset="0"/>
                <a:cs typeface="Times New Roman" panose="02020603050405020304" pitchFamily="18" charset="0"/>
              </a:rPr>
              <a:t>: Object positions from detection and camera frame data.</a:t>
            </a:r>
          </a:p>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Output</a:t>
            </a:r>
            <a:r>
              <a:rPr lang="en-US" sz="2800" dirty="0">
                <a:latin typeface="Times New Roman" panose="02020603050405020304" pitchFamily="18" charset="0"/>
                <a:cs typeface="Times New Roman" panose="02020603050405020304" pitchFamily="18" charset="0"/>
              </a:rPr>
              <a:t>: Distance values for each detected object.</a:t>
            </a:r>
          </a:p>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Accessibility Design</a:t>
            </a:r>
            <a:r>
              <a:rPr lang="en-US" sz="2800" dirty="0">
                <a:latin typeface="Times New Roman" panose="02020603050405020304" pitchFamily="18" charset="0"/>
                <a:cs typeface="Times New Roman" panose="02020603050405020304" pitchFamily="18" charset="0"/>
              </a:rPr>
              <a:t>: Provide distance in simple terms like "close," "far," or exact meters (e.g., "Table 2 meters ahead") to ensure clarity.</a:t>
            </a:r>
            <a:endParaRPr kumimoji="0" lang="en-US" altLang="en-US" sz="2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5E9762D8-E47B-5754-833D-D41516FCEB7F}"/>
              </a:ext>
            </a:extLst>
          </p:cNvPr>
          <p:cNvGrpSpPr/>
          <p:nvPr/>
        </p:nvGrpSpPr>
        <p:grpSpPr>
          <a:xfrm>
            <a:off x="6492005" y="1294139"/>
            <a:ext cx="5147789" cy="4737183"/>
            <a:chOff x="6501149" y="1248419"/>
            <a:chExt cx="5147789" cy="4737183"/>
          </a:xfrm>
        </p:grpSpPr>
        <p:pic>
          <p:nvPicPr>
            <p:cNvPr id="8" name="Picture 7">
              <a:extLst>
                <a:ext uri="{FF2B5EF4-FFF2-40B4-BE49-F238E27FC236}">
                  <a16:creationId xmlns:a16="http://schemas.microsoft.com/office/drawing/2014/main" id="{E66EED8F-3631-A15C-82B9-B408278941A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01149" y="1248419"/>
              <a:ext cx="5147789" cy="4737183"/>
            </a:xfrm>
            <a:prstGeom prst="rect">
              <a:avLst/>
            </a:prstGeom>
          </p:spPr>
        </p:pic>
        <p:grpSp>
          <p:nvGrpSpPr>
            <p:cNvPr id="9" name="Group 8">
              <a:extLst>
                <a:ext uri="{FF2B5EF4-FFF2-40B4-BE49-F238E27FC236}">
                  <a16:creationId xmlns:a16="http://schemas.microsoft.com/office/drawing/2014/main" id="{5C544952-FE1B-D6B6-DEF6-E540F2A2E663}"/>
                </a:ext>
              </a:extLst>
            </p:cNvPr>
            <p:cNvGrpSpPr/>
            <p:nvPr/>
          </p:nvGrpSpPr>
          <p:grpSpPr>
            <a:xfrm>
              <a:off x="7423277" y="2496434"/>
              <a:ext cx="3967226" cy="1598097"/>
              <a:chOff x="7428357" y="2506594"/>
              <a:chExt cx="3967226" cy="1598097"/>
            </a:xfrm>
          </p:grpSpPr>
          <p:sp>
            <p:nvSpPr>
              <p:cNvPr id="10" name="TextBox 9">
                <a:extLst>
                  <a:ext uri="{FF2B5EF4-FFF2-40B4-BE49-F238E27FC236}">
                    <a16:creationId xmlns:a16="http://schemas.microsoft.com/office/drawing/2014/main" id="{52720D01-B633-E4DF-26F1-D465FB9CB205}"/>
                  </a:ext>
                </a:extLst>
              </p:cNvPr>
              <p:cNvSpPr txBox="1"/>
              <p:nvPr/>
            </p:nvSpPr>
            <p:spPr>
              <a:xfrm>
                <a:off x="7738237" y="284187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1" name="TextBox 10">
                <a:extLst>
                  <a:ext uri="{FF2B5EF4-FFF2-40B4-BE49-F238E27FC236}">
                    <a16:creationId xmlns:a16="http://schemas.microsoft.com/office/drawing/2014/main" id="{B7AE42AD-0257-70AA-65E0-E1D7CC75275A}"/>
                  </a:ext>
                </a:extLst>
              </p:cNvPr>
              <p:cNvSpPr txBox="1"/>
              <p:nvPr/>
            </p:nvSpPr>
            <p:spPr>
              <a:xfrm>
                <a:off x="9272397" y="37969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12" name="TextBox 11">
                <a:extLst>
                  <a:ext uri="{FF2B5EF4-FFF2-40B4-BE49-F238E27FC236}">
                    <a16:creationId xmlns:a16="http://schemas.microsoft.com/office/drawing/2014/main" id="{F4D5AA39-C8E4-415D-F9B5-B4AA4F4E49CA}"/>
                  </a:ext>
                </a:extLst>
              </p:cNvPr>
              <p:cNvSpPr txBox="1"/>
              <p:nvPr/>
            </p:nvSpPr>
            <p:spPr>
              <a:xfrm>
                <a:off x="10090277" y="35175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13" name="TextBox 12">
                <a:extLst>
                  <a:ext uri="{FF2B5EF4-FFF2-40B4-BE49-F238E27FC236}">
                    <a16:creationId xmlns:a16="http://schemas.microsoft.com/office/drawing/2014/main" id="{1BDFF6D2-2363-1554-B6F4-8928CC3C802C}"/>
                  </a:ext>
                </a:extLst>
              </p:cNvPr>
              <p:cNvSpPr txBox="1"/>
              <p:nvPr/>
            </p:nvSpPr>
            <p:spPr>
              <a:xfrm>
                <a:off x="10425557" y="33193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4" name="TextBox 13">
                <a:extLst>
                  <a:ext uri="{FF2B5EF4-FFF2-40B4-BE49-F238E27FC236}">
                    <a16:creationId xmlns:a16="http://schemas.microsoft.com/office/drawing/2014/main" id="{18E77905-D369-C0A2-F3F1-7EF4F1F0F7A3}"/>
                  </a:ext>
                </a:extLst>
              </p:cNvPr>
              <p:cNvSpPr txBox="1"/>
              <p:nvPr/>
            </p:nvSpPr>
            <p:spPr>
              <a:xfrm>
                <a:off x="9836277" y="279615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5" name="TextBox 14">
                <a:extLst>
                  <a:ext uri="{FF2B5EF4-FFF2-40B4-BE49-F238E27FC236}">
                    <a16:creationId xmlns:a16="http://schemas.microsoft.com/office/drawing/2014/main" id="{E88AD746-A02C-3059-D876-4F05AB06307F}"/>
                  </a:ext>
                </a:extLst>
              </p:cNvPr>
              <p:cNvSpPr txBox="1"/>
              <p:nvPr/>
            </p:nvSpPr>
            <p:spPr>
              <a:xfrm>
                <a:off x="9384157" y="25065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6" name="TextBox 15">
                <a:extLst>
                  <a:ext uri="{FF2B5EF4-FFF2-40B4-BE49-F238E27FC236}">
                    <a16:creationId xmlns:a16="http://schemas.microsoft.com/office/drawing/2014/main" id="{C6B194FA-91C4-855E-07FC-8B361C829784}"/>
                  </a:ext>
                </a:extLst>
              </p:cNvPr>
              <p:cNvSpPr txBox="1"/>
              <p:nvPr/>
            </p:nvSpPr>
            <p:spPr>
              <a:xfrm>
                <a:off x="7428357" y="266407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sp>
            <p:nvSpPr>
              <p:cNvPr id="17" name="TextBox 16">
                <a:extLst>
                  <a:ext uri="{FF2B5EF4-FFF2-40B4-BE49-F238E27FC236}">
                    <a16:creationId xmlns:a16="http://schemas.microsoft.com/office/drawing/2014/main" id="{F841E27D-2C14-EEEF-4E38-89085F60B25E}"/>
                  </a:ext>
                </a:extLst>
              </p:cNvPr>
              <p:cNvSpPr txBox="1"/>
              <p:nvPr/>
            </p:nvSpPr>
            <p:spPr>
              <a:xfrm>
                <a:off x="10476357" y="262343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grpSp>
      </p:grpSp>
    </p:spTree>
    <p:extLst>
      <p:ext uri="{BB962C8B-B14F-4D97-AF65-F5344CB8AC3E}">
        <p14:creationId xmlns:p14="http://schemas.microsoft.com/office/powerpoint/2010/main" val="38636012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77DC8-F6F9-4B0E-3F6A-C8E0A3192D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4D9F0A-1D1E-61D3-7DC0-8ABDF20AFB6E}"/>
              </a:ext>
            </a:extLst>
          </p:cNvPr>
          <p:cNvSpPr>
            <a:spLocks noGrp="1"/>
          </p:cNvSpPr>
          <p:nvPr>
            <p:ph type="title"/>
          </p:nvPr>
        </p:nvSpPr>
        <p:spPr/>
        <p:txBody>
          <a:bodyPr/>
          <a:lstStyle/>
          <a:p>
            <a:r>
              <a:rPr lang="en-IN" dirty="0">
                <a:solidFill>
                  <a:srgbClr val="00B050"/>
                </a:solidFill>
              </a:rPr>
              <a:t>Ultrasonic Sensor</a:t>
            </a:r>
          </a:p>
        </p:txBody>
      </p:sp>
      <p:sp>
        <p:nvSpPr>
          <p:cNvPr id="3" name="Content Placeholder 2">
            <a:extLst>
              <a:ext uri="{FF2B5EF4-FFF2-40B4-BE49-F238E27FC236}">
                <a16:creationId xmlns:a16="http://schemas.microsoft.com/office/drawing/2014/main" id="{3ACC97F5-96AC-A922-3F8D-4127FBE62FF9}"/>
              </a:ext>
            </a:extLst>
          </p:cNvPr>
          <p:cNvSpPr>
            <a:spLocks noGrp="1"/>
          </p:cNvSpPr>
          <p:nvPr>
            <p:ph idx="1"/>
          </p:nvPr>
        </p:nvSpPr>
        <p:spPr>
          <a:xfrm>
            <a:off x="838200" y="1825625"/>
            <a:ext cx="5434584" cy="4351338"/>
          </a:xfrm>
        </p:spPr>
        <p:txBody>
          <a:bodyPr>
            <a:normAutofit fontScale="92500"/>
          </a:bodyPr>
          <a:lstStyle/>
          <a:p>
            <a:pPr marL="800100" marR="0" lvl="1" indent="-342900" algn="l" defTabSz="914400" rtl="0" eaLnBrk="1" fontAlgn="auto" latinLnBrk="0" hangingPunct="1">
              <a:lnSpc>
                <a:spcPct val="100000"/>
              </a:lnSpc>
              <a:spcBef>
                <a:spcPts val="300"/>
              </a:spcBef>
              <a:spcAft>
                <a:spcPts val="300"/>
              </a:spcAft>
              <a:buClrTx/>
              <a:buSzTx/>
              <a:buFont typeface="Wingdings" panose="05000000000000000000" pitchFamily="2" charset="2"/>
              <a:buChar char="§"/>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Function</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Measures the distance between the user and detected objects using ultrasonic waves.</a:t>
            </a:r>
          </a:p>
          <a:p>
            <a:pPr marL="800100" marR="0" lvl="1" indent="-342900" algn="l" defTabSz="914400" rtl="0" eaLnBrk="1" fontAlgn="auto" latinLnBrk="0" hangingPunct="1">
              <a:lnSpc>
                <a:spcPct val="100000"/>
              </a:lnSpc>
              <a:spcBef>
                <a:spcPts val="300"/>
              </a:spcBef>
              <a:spcAft>
                <a:spcPts val="300"/>
              </a:spcAft>
              <a:buClrTx/>
              <a:buSzTx/>
              <a:buFont typeface="Wingdings" panose="05000000000000000000" pitchFamily="2" charset="2"/>
              <a:buChar char="§"/>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Input</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Signal from the ultrasonic sensor.</a:t>
            </a:r>
          </a:p>
          <a:p>
            <a:pPr marL="800100" marR="0" lvl="1" indent="-342900" algn="l" defTabSz="914400" rtl="0" eaLnBrk="1" fontAlgn="auto" latinLnBrk="0" hangingPunct="1">
              <a:lnSpc>
                <a:spcPct val="100000"/>
              </a:lnSpc>
              <a:spcBef>
                <a:spcPts val="300"/>
              </a:spcBef>
              <a:spcAft>
                <a:spcPts val="300"/>
              </a:spcAft>
              <a:buClrTx/>
              <a:buSzTx/>
              <a:buFont typeface="Wingdings" panose="05000000000000000000" pitchFamily="2" charset="2"/>
              <a:buChar char="§"/>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Output</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Distance values of objects in real-time.</a:t>
            </a:r>
          </a:p>
          <a:p>
            <a:pPr marL="800100" marR="0" lvl="1" indent="-342900" algn="l" defTabSz="914400" rtl="0" eaLnBrk="1" fontAlgn="auto" latinLnBrk="0" hangingPunct="1">
              <a:lnSpc>
                <a:spcPct val="100000"/>
              </a:lnSpc>
              <a:spcBef>
                <a:spcPts val="300"/>
              </a:spcBef>
              <a:spcAft>
                <a:spcPts val="300"/>
              </a:spcAft>
              <a:buClrTx/>
              <a:buSzTx/>
              <a:buFont typeface="Wingdings" panose="05000000000000000000" pitchFamily="2" charset="2"/>
              <a:buChar char="§"/>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Accessibility Design</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Provide clear distance feedback in terms users can understand, such as "object 1 meter ahead," to ensure accurate and accessible distance measurement.</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pSp>
        <p:nvGrpSpPr>
          <p:cNvPr id="4" name="Group 3">
            <a:extLst>
              <a:ext uri="{FF2B5EF4-FFF2-40B4-BE49-F238E27FC236}">
                <a16:creationId xmlns:a16="http://schemas.microsoft.com/office/drawing/2014/main" id="{8EAE8B45-F10E-80C8-5C25-955EE89F8D54}"/>
              </a:ext>
            </a:extLst>
          </p:cNvPr>
          <p:cNvGrpSpPr/>
          <p:nvPr/>
        </p:nvGrpSpPr>
        <p:grpSpPr>
          <a:xfrm>
            <a:off x="7934995" y="944630"/>
            <a:ext cx="4217217" cy="4968740"/>
            <a:chOff x="7934995" y="944630"/>
            <a:chExt cx="4217217" cy="4968740"/>
          </a:xfrm>
        </p:grpSpPr>
        <p:pic>
          <p:nvPicPr>
            <p:cNvPr id="5" name="Picture 4">
              <a:extLst>
                <a:ext uri="{FF2B5EF4-FFF2-40B4-BE49-F238E27FC236}">
                  <a16:creationId xmlns:a16="http://schemas.microsoft.com/office/drawing/2014/main" id="{08D0838C-211C-68F8-F58A-6D8D06D03B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4995" y="944630"/>
              <a:ext cx="4120308" cy="2166485"/>
            </a:xfrm>
            <a:prstGeom prst="rect">
              <a:avLst/>
            </a:prstGeom>
          </p:spPr>
        </p:pic>
        <p:pic>
          <p:nvPicPr>
            <p:cNvPr id="6" name="Picture 5">
              <a:extLst>
                <a:ext uri="{FF2B5EF4-FFF2-40B4-BE49-F238E27FC236}">
                  <a16:creationId xmlns:a16="http://schemas.microsoft.com/office/drawing/2014/main" id="{A5CB845E-5AD8-0BD4-0712-2A9CF10605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3039" y="3685033"/>
              <a:ext cx="3979173" cy="2228337"/>
            </a:xfrm>
            <a:prstGeom prst="rect">
              <a:avLst/>
            </a:prstGeom>
          </p:spPr>
        </p:pic>
      </p:grpSp>
    </p:spTree>
    <p:extLst>
      <p:ext uri="{BB962C8B-B14F-4D97-AF65-F5344CB8AC3E}">
        <p14:creationId xmlns:p14="http://schemas.microsoft.com/office/powerpoint/2010/main" val="8435729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6AABE5-B352-55DA-D8BD-9506D9BA32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99677A-816E-697F-36BD-010A5E23C5E3}"/>
              </a:ext>
            </a:extLst>
          </p:cNvPr>
          <p:cNvSpPr>
            <a:spLocks noGrp="1"/>
          </p:cNvSpPr>
          <p:nvPr>
            <p:ph type="title"/>
          </p:nvPr>
        </p:nvSpPr>
        <p:spPr/>
        <p:txBody>
          <a:bodyPr/>
          <a:lstStyle/>
          <a:p>
            <a:r>
              <a:rPr lang="en-IN" dirty="0">
                <a:solidFill>
                  <a:srgbClr val="00B050"/>
                </a:solidFill>
              </a:rPr>
              <a:t>Text Generation</a:t>
            </a:r>
          </a:p>
        </p:txBody>
      </p:sp>
      <p:sp>
        <p:nvSpPr>
          <p:cNvPr id="3" name="Content Placeholder 2">
            <a:extLst>
              <a:ext uri="{FF2B5EF4-FFF2-40B4-BE49-F238E27FC236}">
                <a16:creationId xmlns:a16="http://schemas.microsoft.com/office/drawing/2014/main" id="{8E1C0135-08D3-F749-E1EA-5B9CAB5609FA}"/>
              </a:ext>
            </a:extLst>
          </p:cNvPr>
          <p:cNvSpPr>
            <a:spLocks noGrp="1"/>
          </p:cNvSpPr>
          <p:nvPr>
            <p:ph idx="1"/>
          </p:nvPr>
        </p:nvSpPr>
        <p:spPr>
          <a:xfrm>
            <a:off x="838200" y="1825625"/>
            <a:ext cx="5434584" cy="4351338"/>
          </a:xfrm>
        </p:spPr>
        <p:txBody>
          <a:bodyPr>
            <a:normAutofit lnSpcReduction="10000"/>
          </a:bodyPr>
          <a:lstStyle/>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Function</a:t>
            </a:r>
            <a:r>
              <a:rPr lang="en-US" sz="2800" dirty="0">
                <a:latin typeface="Times New Roman" panose="02020603050405020304" pitchFamily="18" charset="0"/>
                <a:cs typeface="Times New Roman" panose="02020603050405020304" pitchFamily="18" charset="0"/>
              </a:rPr>
              <a:t>: Generates a passage from detected object .</a:t>
            </a:r>
          </a:p>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Input</a:t>
            </a:r>
            <a:r>
              <a:rPr lang="en-US" sz="2800" dirty="0">
                <a:latin typeface="Times New Roman" panose="02020603050405020304" pitchFamily="18" charset="0"/>
                <a:cs typeface="Times New Roman" panose="02020603050405020304" pitchFamily="18" charset="0"/>
              </a:rPr>
              <a:t>: Object positions from detection and camera frame data.</a:t>
            </a:r>
          </a:p>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Output</a:t>
            </a:r>
            <a:r>
              <a:rPr lang="en-US" sz="2800" dirty="0">
                <a:latin typeface="Times New Roman" panose="02020603050405020304" pitchFamily="18" charset="0"/>
                <a:cs typeface="Times New Roman" panose="02020603050405020304" pitchFamily="18" charset="0"/>
              </a:rPr>
              <a:t>: A descriptive passage containing all details</a:t>
            </a:r>
          </a:p>
          <a:p>
            <a:pPr marL="800100" lvl="1" indent="-342900">
              <a:spcBef>
                <a:spcPts val="300"/>
              </a:spcBef>
              <a:spcAft>
                <a:spcPts val="300"/>
              </a:spcAft>
              <a:buFont typeface="Wingdings" panose="05000000000000000000" pitchFamily="2" charset="2"/>
              <a:buChar char="§"/>
            </a:pPr>
            <a:r>
              <a:rPr lang="en-US" sz="2800" b="1" dirty="0">
                <a:latin typeface="Times New Roman" panose="02020603050405020304" pitchFamily="18" charset="0"/>
                <a:cs typeface="Times New Roman" panose="02020603050405020304" pitchFamily="18" charset="0"/>
              </a:rPr>
              <a:t>Accessibility Design</a:t>
            </a:r>
            <a:r>
              <a:rPr lang="en-US" sz="2800" dirty="0">
                <a:latin typeface="Times New Roman" panose="02020603050405020304" pitchFamily="18" charset="0"/>
                <a:cs typeface="Times New Roman" panose="02020603050405020304" pitchFamily="18" charset="0"/>
              </a:rPr>
              <a:t>: provides a easy understandable context to understand all the objects in the area</a:t>
            </a:r>
            <a:endParaRPr kumimoji="0" lang="en-US" altLang="en-US" sz="2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913C9909-F86E-FBA4-724A-EAB7B6AAF5EF}"/>
              </a:ext>
            </a:extLst>
          </p:cNvPr>
          <p:cNvGrpSpPr/>
          <p:nvPr/>
        </p:nvGrpSpPr>
        <p:grpSpPr>
          <a:xfrm>
            <a:off x="6492005" y="1294139"/>
            <a:ext cx="5147789" cy="4737183"/>
            <a:chOff x="6501149" y="1248419"/>
            <a:chExt cx="5147789" cy="4737183"/>
          </a:xfrm>
        </p:grpSpPr>
        <p:pic>
          <p:nvPicPr>
            <p:cNvPr id="8" name="Picture 7">
              <a:extLst>
                <a:ext uri="{FF2B5EF4-FFF2-40B4-BE49-F238E27FC236}">
                  <a16:creationId xmlns:a16="http://schemas.microsoft.com/office/drawing/2014/main" id="{C60FD45B-7E2E-4AC2-9550-4C5383C6F79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01149" y="1248419"/>
              <a:ext cx="5147789" cy="4737183"/>
            </a:xfrm>
            <a:prstGeom prst="rect">
              <a:avLst/>
            </a:prstGeom>
          </p:spPr>
        </p:pic>
        <p:grpSp>
          <p:nvGrpSpPr>
            <p:cNvPr id="9" name="Group 8">
              <a:extLst>
                <a:ext uri="{FF2B5EF4-FFF2-40B4-BE49-F238E27FC236}">
                  <a16:creationId xmlns:a16="http://schemas.microsoft.com/office/drawing/2014/main" id="{751101E6-5AE7-347D-81E9-FFF1D3ED7F8B}"/>
                </a:ext>
              </a:extLst>
            </p:cNvPr>
            <p:cNvGrpSpPr/>
            <p:nvPr/>
          </p:nvGrpSpPr>
          <p:grpSpPr>
            <a:xfrm>
              <a:off x="7423277" y="2496434"/>
              <a:ext cx="3967226" cy="1598097"/>
              <a:chOff x="7428357" y="2506594"/>
              <a:chExt cx="3967226" cy="1598097"/>
            </a:xfrm>
          </p:grpSpPr>
          <p:sp>
            <p:nvSpPr>
              <p:cNvPr id="10" name="TextBox 9">
                <a:extLst>
                  <a:ext uri="{FF2B5EF4-FFF2-40B4-BE49-F238E27FC236}">
                    <a16:creationId xmlns:a16="http://schemas.microsoft.com/office/drawing/2014/main" id="{93F3C5FA-4156-A8A1-7630-5AB2F0656BA6}"/>
                  </a:ext>
                </a:extLst>
              </p:cNvPr>
              <p:cNvSpPr txBox="1"/>
              <p:nvPr/>
            </p:nvSpPr>
            <p:spPr>
              <a:xfrm>
                <a:off x="7738237" y="284187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1" name="TextBox 10">
                <a:extLst>
                  <a:ext uri="{FF2B5EF4-FFF2-40B4-BE49-F238E27FC236}">
                    <a16:creationId xmlns:a16="http://schemas.microsoft.com/office/drawing/2014/main" id="{A88B62D8-2DA4-2808-B806-DC8428D9AC6A}"/>
                  </a:ext>
                </a:extLst>
              </p:cNvPr>
              <p:cNvSpPr txBox="1"/>
              <p:nvPr/>
            </p:nvSpPr>
            <p:spPr>
              <a:xfrm>
                <a:off x="9272397" y="37969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12" name="TextBox 11">
                <a:extLst>
                  <a:ext uri="{FF2B5EF4-FFF2-40B4-BE49-F238E27FC236}">
                    <a16:creationId xmlns:a16="http://schemas.microsoft.com/office/drawing/2014/main" id="{C35A8242-83B9-8338-9247-52542F3E7EAC}"/>
                  </a:ext>
                </a:extLst>
              </p:cNvPr>
              <p:cNvSpPr txBox="1"/>
              <p:nvPr/>
            </p:nvSpPr>
            <p:spPr>
              <a:xfrm>
                <a:off x="10090277" y="35175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13" name="TextBox 12">
                <a:extLst>
                  <a:ext uri="{FF2B5EF4-FFF2-40B4-BE49-F238E27FC236}">
                    <a16:creationId xmlns:a16="http://schemas.microsoft.com/office/drawing/2014/main" id="{9E3B9616-CEF4-D75A-778E-99ABA6B6B89C}"/>
                  </a:ext>
                </a:extLst>
              </p:cNvPr>
              <p:cNvSpPr txBox="1"/>
              <p:nvPr/>
            </p:nvSpPr>
            <p:spPr>
              <a:xfrm>
                <a:off x="10425557" y="33193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4" name="TextBox 13">
                <a:extLst>
                  <a:ext uri="{FF2B5EF4-FFF2-40B4-BE49-F238E27FC236}">
                    <a16:creationId xmlns:a16="http://schemas.microsoft.com/office/drawing/2014/main" id="{72E42224-5B55-3FC5-20F4-5E7F014C074A}"/>
                  </a:ext>
                </a:extLst>
              </p:cNvPr>
              <p:cNvSpPr txBox="1"/>
              <p:nvPr/>
            </p:nvSpPr>
            <p:spPr>
              <a:xfrm>
                <a:off x="9836277" y="279615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5" name="TextBox 14">
                <a:extLst>
                  <a:ext uri="{FF2B5EF4-FFF2-40B4-BE49-F238E27FC236}">
                    <a16:creationId xmlns:a16="http://schemas.microsoft.com/office/drawing/2014/main" id="{ECF58418-6A55-B664-455E-0A61B58176F6}"/>
                  </a:ext>
                </a:extLst>
              </p:cNvPr>
              <p:cNvSpPr txBox="1"/>
              <p:nvPr/>
            </p:nvSpPr>
            <p:spPr>
              <a:xfrm>
                <a:off x="9384157" y="25065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6" name="TextBox 15">
                <a:extLst>
                  <a:ext uri="{FF2B5EF4-FFF2-40B4-BE49-F238E27FC236}">
                    <a16:creationId xmlns:a16="http://schemas.microsoft.com/office/drawing/2014/main" id="{B0194B9A-3405-8B1C-4BD2-1D7702730989}"/>
                  </a:ext>
                </a:extLst>
              </p:cNvPr>
              <p:cNvSpPr txBox="1"/>
              <p:nvPr/>
            </p:nvSpPr>
            <p:spPr>
              <a:xfrm>
                <a:off x="7428357" y="266407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sp>
            <p:nvSpPr>
              <p:cNvPr id="17" name="TextBox 16">
                <a:extLst>
                  <a:ext uri="{FF2B5EF4-FFF2-40B4-BE49-F238E27FC236}">
                    <a16:creationId xmlns:a16="http://schemas.microsoft.com/office/drawing/2014/main" id="{04FC4BD6-9DD6-4D69-7F3A-B718059FB34F}"/>
                  </a:ext>
                </a:extLst>
              </p:cNvPr>
              <p:cNvSpPr txBox="1"/>
              <p:nvPr/>
            </p:nvSpPr>
            <p:spPr>
              <a:xfrm>
                <a:off x="10476357" y="262343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grpSp>
      </p:grpSp>
      <p:grpSp>
        <p:nvGrpSpPr>
          <p:cNvPr id="6" name="Group 5">
            <a:extLst>
              <a:ext uri="{FF2B5EF4-FFF2-40B4-BE49-F238E27FC236}">
                <a16:creationId xmlns:a16="http://schemas.microsoft.com/office/drawing/2014/main" id="{2FDF0D40-5694-31E4-4BB2-93BA1AA5FCE8}"/>
              </a:ext>
            </a:extLst>
          </p:cNvPr>
          <p:cNvGrpSpPr/>
          <p:nvPr/>
        </p:nvGrpSpPr>
        <p:grpSpPr>
          <a:xfrm>
            <a:off x="7423277" y="2496434"/>
            <a:ext cx="3967226" cy="1598097"/>
            <a:chOff x="7428357" y="2506594"/>
            <a:chExt cx="3967226" cy="1598097"/>
          </a:xfrm>
        </p:grpSpPr>
        <p:sp>
          <p:nvSpPr>
            <p:cNvPr id="18" name="TextBox 17">
              <a:extLst>
                <a:ext uri="{FF2B5EF4-FFF2-40B4-BE49-F238E27FC236}">
                  <a16:creationId xmlns:a16="http://schemas.microsoft.com/office/drawing/2014/main" id="{33DE9371-8EDB-27B3-8822-80257A250B54}"/>
                </a:ext>
              </a:extLst>
            </p:cNvPr>
            <p:cNvSpPr txBox="1"/>
            <p:nvPr/>
          </p:nvSpPr>
          <p:spPr>
            <a:xfrm>
              <a:off x="7738237" y="284187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9" name="TextBox 18">
              <a:extLst>
                <a:ext uri="{FF2B5EF4-FFF2-40B4-BE49-F238E27FC236}">
                  <a16:creationId xmlns:a16="http://schemas.microsoft.com/office/drawing/2014/main" id="{05E4283E-D457-9D8E-2C25-68AC3BE4D57E}"/>
                </a:ext>
              </a:extLst>
            </p:cNvPr>
            <p:cNvSpPr txBox="1"/>
            <p:nvPr/>
          </p:nvSpPr>
          <p:spPr>
            <a:xfrm>
              <a:off x="9272397" y="37969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20" name="TextBox 19">
              <a:extLst>
                <a:ext uri="{FF2B5EF4-FFF2-40B4-BE49-F238E27FC236}">
                  <a16:creationId xmlns:a16="http://schemas.microsoft.com/office/drawing/2014/main" id="{127A5135-B4E4-C9C1-2CBC-CC95638D14E0}"/>
                </a:ext>
              </a:extLst>
            </p:cNvPr>
            <p:cNvSpPr txBox="1"/>
            <p:nvPr/>
          </p:nvSpPr>
          <p:spPr>
            <a:xfrm>
              <a:off x="10090277" y="35175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21" name="TextBox 20">
              <a:extLst>
                <a:ext uri="{FF2B5EF4-FFF2-40B4-BE49-F238E27FC236}">
                  <a16:creationId xmlns:a16="http://schemas.microsoft.com/office/drawing/2014/main" id="{2E320A28-7D43-5A15-3A7F-9D28DB32ACC6}"/>
                </a:ext>
              </a:extLst>
            </p:cNvPr>
            <p:cNvSpPr txBox="1"/>
            <p:nvPr/>
          </p:nvSpPr>
          <p:spPr>
            <a:xfrm>
              <a:off x="10425557" y="33193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22" name="TextBox 21">
              <a:extLst>
                <a:ext uri="{FF2B5EF4-FFF2-40B4-BE49-F238E27FC236}">
                  <a16:creationId xmlns:a16="http://schemas.microsoft.com/office/drawing/2014/main" id="{E964056F-9FC5-5430-B5C8-562CE5428523}"/>
                </a:ext>
              </a:extLst>
            </p:cNvPr>
            <p:cNvSpPr txBox="1"/>
            <p:nvPr/>
          </p:nvSpPr>
          <p:spPr>
            <a:xfrm>
              <a:off x="9836277" y="279615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23" name="TextBox 22">
              <a:extLst>
                <a:ext uri="{FF2B5EF4-FFF2-40B4-BE49-F238E27FC236}">
                  <a16:creationId xmlns:a16="http://schemas.microsoft.com/office/drawing/2014/main" id="{B25878EA-D9C1-C2CC-5BE7-C91F6ABBA5C1}"/>
                </a:ext>
              </a:extLst>
            </p:cNvPr>
            <p:cNvSpPr txBox="1"/>
            <p:nvPr/>
          </p:nvSpPr>
          <p:spPr>
            <a:xfrm>
              <a:off x="9384157" y="25065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24" name="TextBox 23">
              <a:extLst>
                <a:ext uri="{FF2B5EF4-FFF2-40B4-BE49-F238E27FC236}">
                  <a16:creationId xmlns:a16="http://schemas.microsoft.com/office/drawing/2014/main" id="{D17183AC-8B16-4711-0435-010F03C34F13}"/>
                </a:ext>
              </a:extLst>
            </p:cNvPr>
            <p:cNvSpPr txBox="1"/>
            <p:nvPr/>
          </p:nvSpPr>
          <p:spPr>
            <a:xfrm>
              <a:off x="7428357" y="266407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sp>
          <p:nvSpPr>
            <p:cNvPr id="25" name="TextBox 24">
              <a:extLst>
                <a:ext uri="{FF2B5EF4-FFF2-40B4-BE49-F238E27FC236}">
                  <a16:creationId xmlns:a16="http://schemas.microsoft.com/office/drawing/2014/main" id="{890AC803-FEC9-1BA6-D3CA-8C994411D34C}"/>
                </a:ext>
              </a:extLst>
            </p:cNvPr>
            <p:cNvSpPr txBox="1"/>
            <p:nvPr/>
          </p:nvSpPr>
          <p:spPr>
            <a:xfrm>
              <a:off x="10476357" y="262343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grpSp>
      <p:grpSp>
        <p:nvGrpSpPr>
          <p:cNvPr id="26" name="Group 25">
            <a:extLst>
              <a:ext uri="{FF2B5EF4-FFF2-40B4-BE49-F238E27FC236}">
                <a16:creationId xmlns:a16="http://schemas.microsoft.com/office/drawing/2014/main" id="{A9C4AD75-FDD3-77A9-44A1-06427DC67765}"/>
              </a:ext>
            </a:extLst>
          </p:cNvPr>
          <p:cNvGrpSpPr/>
          <p:nvPr/>
        </p:nvGrpSpPr>
        <p:grpSpPr>
          <a:xfrm>
            <a:off x="6475269" y="1257109"/>
            <a:ext cx="5159809" cy="4737183"/>
            <a:chOff x="6475269" y="1257109"/>
            <a:chExt cx="5159809" cy="4737183"/>
          </a:xfrm>
        </p:grpSpPr>
        <p:grpSp>
          <p:nvGrpSpPr>
            <p:cNvPr id="27" name="Group 26">
              <a:extLst>
                <a:ext uri="{FF2B5EF4-FFF2-40B4-BE49-F238E27FC236}">
                  <a16:creationId xmlns:a16="http://schemas.microsoft.com/office/drawing/2014/main" id="{32649993-3C5E-A015-B5D9-94C72F865CBE}"/>
                </a:ext>
              </a:extLst>
            </p:cNvPr>
            <p:cNvGrpSpPr/>
            <p:nvPr/>
          </p:nvGrpSpPr>
          <p:grpSpPr>
            <a:xfrm>
              <a:off x="6475269" y="1257109"/>
              <a:ext cx="5147789" cy="4737183"/>
              <a:chOff x="6475269" y="1257109"/>
              <a:chExt cx="5147789" cy="4737183"/>
            </a:xfrm>
          </p:grpSpPr>
          <p:pic>
            <p:nvPicPr>
              <p:cNvPr id="29" name="Picture 28">
                <a:extLst>
                  <a:ext uri="{FF2B5EF4-FFF2-40B4-BE49-F238E27FC236}">
                    <a16:creationId xmlns:a16="http://schemas.microsoft.com/office/drawing/2014/main" id="{35718636-E61C-06A5-0844-97E9E0F7418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75269" y="1257109"/>
                <a:ext cx="5147789" cy="4737183"/>
              </a:xfrm>
              <a:prstGeom prst="rect">
                <a:avLst/>
              </a:prstGeom>
            </p:spPr>
          </p:pic>
          <p:grpSp>
            <p:nvGrpSpPr>
              <p:cNvPr id="30" name="Group 29">
                <a:extLst>
                  <a:ext uri="{FF2B5EF4-FFF2-40B4-BE49-F238E27FC236}">
                    <a16:creationId xmlns:a16="http://schemas.microsoft.com/office/drawing/2014/main" id="{8D18A202-0C65-E4C4-558D-43E580390664}"/>
                  </a:ext>
                </a:extLst>
              </p:cNvPr>
              <p:cNvGrpSpPr/>
              <p:nvPr/>
            </p:nvGrpSpPr>
            <p:grpSpPr>
              <a:xfrm>
                <a:off x="7423277" y="2496434"/>
                <a:ext cx="3967226" cy="1598097"/>
                <a:chOff x="7428357" y="2506594"/>
                <a:chExt cx="3967226" cy="1598097"/>
              </a:xfrm>
            </p:grpSpPr>
            <p:sp>
              <p:nvSpPr>
                <p:cNvPr id="31" name="TextBox 30">
                  <a:extLst>
                    <a:ext uri="{FF2B5EF4-FFF2-40B4-BE49-F238E27FC236}">
                      <a16:creationId xmlns:a16="http://schemas.microsoft.com/office/drawing/2014/main" id="{5166DEDE-33A9-1FB7-AA43-9532BC3BEB5A}"/>
                    </a:ext>
                  </a:extLst>
                </p:cNvPr>
                <p:cNvSpPr txBox="1"/>
                <p:nvPr/>
              </p:nvSpPr>
              <p:spPr>
                <a:xfrm>
                  <a:off x="7738237" y="284187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32" name="TextBox 31">
                  <a:extLst>
                    <a:ext uri="{FF2B5EF4-FFF2-40B4-BE49-F238E27FC236}">
                      <a16:creationId xmlns:a16="http://schemas.microsoft.com/office/drawing/2014/main" id="{E83F22DD-5AFC-E322-2A4E-A53588B73544}"/>
                    </a:ext>
                  </a:extLst>
                </p:cNvPr>
                <p:cNvSpPr txBox="1"/>
                <p:nvPr/>
              </p:nvSpPr>
              <p:spPr>
                <a:xfrm>
                  <a:off x="9272397" y="37969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33" name="TextBox 32">
                  <a:extLst>
                    <a:ext uri="{FF2B5EF4-FFF2-40B4-BE49-F238E27FC236}">
                      <a16:creationId xmlns:a16="http://schemas.microsoft.com/office/drawing/2014/main" id="{2B239078-9420-B523-449F-E35F43F32677}"/>
                    </a:ext>
                  </a:extLst>
                </p:cNvPr>
                <p:cNvSpPr txBox="1"/>
                <p:nvPr/>
              </p:nvSpPr>
              <p:spPr>
                <a:xfrm>
                  <a:off x="10090277" y="35175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34" name="TextBox 33">
                  <a:extLst>
                    <a:ext uri="{FF2B5EF4-FFF2-40B4-BE49-F238E27FC236}">
                      <a16:creationId xmlns:a16="http://schemas.microsoft.com/office/drawing/2014/main" id="{A87E1065-7F55-E078-719B-9E146F02890C}"/>
                    </a:ext>
                  </a:extLst>
                </p:cNvPr>
                <p:cNvSpPr txBox="1"/>
                <p:nvPr/>
              </p:nvSpPr>
              <p:spPr>
                <a:xfrm>
                  <a:off x="10425557" y="33193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35" name="TextBox 34">
                  <a:extLst>
                    <a:ext uri="{FF2B5EF4-FFF2-40B4-BE49-F238E27FC236}">
                      <a16:creationId xmlns:a16="http://schemas.microsoft.com/office/drawing/2014/main" id="{3FF20D4E-F68D-7D96-2353-4962B9F4F8D4}"/>
                    </a:ext>
                  </a:extLst>
                </p:cNvPr>
                <p:cNvSpPr txBox="1"/>
                <p:nvPr/>
              </p:nvSpPr>
              <p:spPr>
                <a:xfrm>
                  <a:off x="9836277" y="279615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36" name="TextBox 35">
                  <a:extLst>
                    <a:ext uri="{FF2B5EF4-FFF2-40B4-BE49-F238E27FC236}">
                      <a16:creationId xmlns:a16="http://schemas.microsoft.com/office/drawing/2014/main" id="{722D8D34-B0ED-DF27-6FED-C035A7F33CFC}"/>
                    </a:ext>
                  </a:extLst>
                </p:cNvPr>
                <p:cNvSpPr txBox="1"/>
                <p:nvPr/>
              </p:nvSpPr>
              <p:spPr>
                <a:xfrm>
                  <a:off x="9384157" y="25065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37" name="TextBox 36">
                  <a:extLst>
                    <a:ext uri="{FF2B5EF4-FFF2-40B4-BE49-F238E27FC236}">
                      <a16:creationId xmlns:a16="http://schemas.microsoft.com/office/drawing/2014/main" id="{BB78B209-A26D-3672-6444-5B412444976D}"/>
                    </a:ext>
                  </a:extLst>
                </p:cNvPr>
                <p:cNvSpPr txBox="1"/>
                <p:nvPr/>
              </p:nvSpPr>
              <p:spPr>
                <a:xfrm>
                  <a:off x="7428357" y="266407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sp>
              <p:nvSpPr>
                <p:cNvPr id="38" name="TextBox 37">
                  <a:extLst>
                    <a:ext uri="{FF2B5EF4-FFF2-40B4-BE49-F238E27FC236}">
                      <a16:creationId xmlns:a16="http://schemas.microsoft.com/office/drawing/2014/main" id="{207C4497-9BD3-9A38-1DA8-C727638A2D26}"/>
                    </a:ext>
                  </a:extLst>
                </p:cNvPr>
                <p:cNvSpPr txBox="1"/>
                <p:nvPr/>
              </p:nvSpPr>
              <p:spPr>
                <a:xfrm>
                  <a:off x="10476357" y="262343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grpSp>
        </p:grpSp>
        <p:pic>
          <p:nvPicPr>
            <p:cNvPr id="28" name="Picture 27">
              <a:extLst>
                <a:ext uri="{FF2B5EF4-FFF2-40B4-BE49-F238E27FC236}">
                  <a16:creationId xmlns:a16="http://schemas.microsoft.com/office/drawing/2014/main" id="{36E5D411-F80F-39DB-A1F2-39AFFB389D3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87289" y="4418743"/>
              <a:ext cx="5147789" cy="1566923"/>
            </a:xfrm>
            <a:prstGeom prst="rect">
              <a:avLst/>
            </a:prstGeom>
          </p:spPr>
        </p:pic>
      </p:grpSp>
    </p:spTree>
    <p:extLst>
      <p:ext uri="{BB962C8B-B14F-4D97-AF65-F5344CB8AC3E}">
        <p14:creationId xmlns:p14="http://schemas.microsoft.com/office/powerpoint/2010/main" val="41776774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E2CA49-A63A-5E01-BD2C-A8FD037D51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552844-B038-C06A-074C-9822BE609939}"/>
              </a:ext>
            </a:extLst>
          </p:cNvPr>
          <p:cNvSpPr>
            <a:spLocks noGrp="1"/>
          </p:cNvSpPr>
          <p:nvPr>
            <p:ph type="title"/>
          </p:nvPr>
        </p:nvSpPr>
        <p:spPr/>
        <p:txBody>
          <a:bodyPr/>
          <a:lstStyle/>
          <a:p>
            <a:r>
              <a:rPr lang="en-IN" dirty="0">
                <a:solidFill>
                  <a:srgbClr val="00B050"/>
                </a:solidFill>
              </a:rPr>
              <a:t>Audio Feedback Module</a:t>
            </a:r>
          </a:p>
        </p:txBody>
      </p:sp>
      <p:sp>
        <p:nvSpPr>
          <p:cNvPr id="3" name="Content Placeholder 2">
            <a:extLst>
              <a:ext uri="{FF2B5EF4-FFF2-40B4-BE49-F238E27FC236}">
                <a16:creationId xmlns:a16="http://schemas.microsoft.com/office/drawing/2014/main" id="{3F1274B4-E46D-E902-6461-AE3C77F25C3F}"/>
              </a:ext>
            </a:extLst>
          </p:cNvPr>
          <p:cNvSpPr>
            <a:spLocks noGrp="1"/>
          </p:cNvSpPr>
          <p:nvPr>
            <p:ph idx="1"/>
          </p:nvPr>
        </p:nvSpPr>
        <p:spPr>
          <a:xfrm>
            <a:off x="838200" y="1825625"/>
            <a:ext cx="5434584" cy="4351338"/>
          </a:xfrm>
        </p:spPr>
        <p:txBody>
          <a:bodyPr>
            <a:normAutofit lnSpcReduction="10000"/>
          </a:bodyPr>
          <a:lstStyle/>
          <a:p>
            <a:pPr marL="914400" marR="0" lvl="1" indent="-457200" algn="l" defTabSz="914400" rtl="0" eaLnBrk="1" fontAlgn="auto" latinLnBrk="0" hangingPunct="1">
              <a:lnSpc>
                <a:spcPct val="90000"/>
              </a:lnSpc>
              <a:spcBef>
                <a:spcPts val="300"/>
              </a:spcBef>
              <a:spcAft>
                <a:spcPts val="300"/>
              </a:spcAft>
              <a:buClrTx/>
              <a:buSzTx/>
              <a:buFont typeface="Wingdings" panose="05000000000000000000" pitchFamily="2" charset="2"/>
              <a:buChar char="§"/>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Function</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Plays audio instructions to the user in real-time via connected audio devices (e.g., laptop speakers or earbuds).</a:t>
            </a:r>
          </a:p>
          <a:p>
            <a:pPr marL="914400" marR="0" lvl="1" indent="-457200" algn="l" defTabSz="914400" rtl="0" eaLnBrk="1" fontAlgn="auto" latinLnBrk="0" hangingPunct="1">
              <a:lnSpc>
                <a:spcPct val="90000"/>
              </a:lnSpc>
              <a:spcBef>
                <a:spcPts val="300"/>
              </a:spcBef>
              <a:spcAft>
                <a:spcPts val="300"/>
              </a:spcAft>
              <a:buClrTx/>
              <a:buSzTx/>
              <a:buFont typeface="Wingdings" panose="05000000000000000000" pitchFamily="2" charset="2"/>
              <a:buChar char="§"/>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Input</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Text instruction from the text Generate module.</a:t>
            </a:r>
          </a:p>
          <a:p>
            <a:pPr marL="914400" marR="0" lvl="1" indent="-457200" algn="l" defTabSz="914400" rtl="0" eaLnBrk="1" fontAlgn="auto" latinLnBrk="0" hangingPunct="1">
              <a:lnSpc>
                <a:spcPct val="90000"/>
              </a:lnSpc>
              <a:spcBef>
                <a:spcPts val="300"/>
              </a:spcBef>
              <a:spcAft>
                <a:spcPts val="300"/>
              </a:spcAft>
              <a:buClrTx/>
              <a:buSzTx/>
              <a:buFont typeface="Wingdings" panose="05000000000000000000" pitchFamily="2" charset="2"/>
              <a:buChar char="§"/>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Output</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Real-time verbal feedback.</a:t>
            </a:r>
          </a:p>
          <a:p>
            <a:pPr marL="914400" marR="0" lvl="1" indent="-457200" algn="l" defTabSz="914400" rtl="0" eaLnBrk="1" fontAlgn="auto" latinLnBrk="0" hangingPunct="1">
              <a:lnSpc>
                <a:spcPct val="90000"/>
              </a:lnSpc>
              <a:spcBef>
                <a:spcPts val="300"/>
              </a:spcBef>
              <a:spcAft>
                <a:spcPts val="300"/>
              </a:spcAft>
              <a:buClrTx/>
              <a:buSzTx/>
              <a:buFont typeface="Wingdings" panose="05000000000000000000" pitchFamily="2" charset="2"/>
              <a:buChar char="§"/>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Accessibility</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Design</a:t>
            </a:r>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Use headphones or earbuds to avoid environmental noise interference, ensuring the audio feedback is easy to hear.</a:t>
            </a: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pSp>
        <p:nvGrpSpPr>
          <p:cNvPr id="7" name="Group 6">
            <a:extLst>
              <a:ext uri="{FF2B5EF4-FFF2-40B4-BE49-F238E27FC236}">
                <a16:creationId xmlns:a16="http://schemas.microsoft.com/office/drawing/2014/main" id="{62374475-DAF3-F56B-A9E1-DE1D72EE926F}"/>
              </a:ext>
            </a:extLst>
          </p:cNvPr>
          <p:cNvGrpSpPr/>
          <p:nvPr/>
        </p:nvGrpSpPr>
        <p:grpSpPr>
          <a:xfrm>
            <a:off x="6492005" y="1294139"/>
            <a:ext cx="5147789" cy="4737183"/>
            <a:chOff x="6501149" y="1248419"/>
            <a:chExt cx="5147789" cy="4737183"/>
          </a:xfrm>
        </p:grpSpPr>
        <p:pic>
          <p:nvPicPr>
            <p:cNvPr id="8" name="Picture 7">
              <a:extLst>
                <a:ext uri="{FF2B5EF4-FFF2-40B4-BE49-F238E27FC236}">
                  <a16:creationId xmlns:a16="http://schemas.microsoft.com/office/drawing/2014/main" id="{5F56EACD-AAC4-78C1-CC00-CCB992E2FF6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01149" y="1248419"/>
              <a:ext cx="5147789" cy="4737183"/>
            </a:xfrm>
            <a:prstGeom prst="rect">
              <a:avLst/>
            </a:prstGeom>
          </p:spPr>
        </p:pic>
        <p:grpSp>
          <p:nvGrpSpPr>
            <p:cNvPr id="9" name="Group 8">
              <a:extLst>
                <a:ext uri="{FF2B5EF4-FFF2-40B4-BE49-F238E27FC236}">
                  <a16:creationId xmlns:a16="http://schemas.microsoft.com/office/drawing/2014/main" id="{4D62DD5F-7BBA-0383-C259-771034345585}"/>
                </a:ext>
              </a:extLst>
            </p:cNvPr>
            <p:cNvGrpSpPr/>
            <p:nvPr/>
          </p:nvGrpSpPr>
          <p:grpSpPr>
            <a:xfrm>
              <a:off x="7423277" y="2496434"/>
              <a:ext cx="3967226" cy="1598097"/>
              <a:chOff x="7428357" y="2506594"/>
              <a:chExt cx="3967226" cy="1598097"/>
            </a:xfrm>
          </p:grpSpPr>
          <p:sp>
            <p:nvSpPr>
              <p:cNvPr id="10" name="TextBox 9">
                <a:extLst>
                  <a:ext uri="{FF2B5EF4-FFF2-40B4-BE49-F238E27FC236}">
                    <a16:creationId xmlns:a16="http://schemas.microsoft.com/office/drawing/2014/main" id="{C46B0070-28EF-6A77-0E48-3AF44B5BD933}"/>
                  </a:ext>
                </a:extLst>
              </p:cNvPr>
              <p:cNvSpPr txBox="1"/>
              <p:nvPr/>
            </p:nvSpPr>
            <p:spPr>
              <a:xfrm>
                <a:off x="7738237" y="284187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1" name="TextBox 10">
                <a:extLst>
                  <a:ext uri="{FF2B5EF4-FFF2-40B4-BE49-F238E27FC236}">
                    <a16:creationId xmlns:a16="http://schemas.microsoft.com/office/drawing/2014/main" id="{E239E51E-9121-A7E8-8AF4-1DBF36CC48D0}"/>
                  </a:ext>
                </a:extLst>
              </p:cNvPr>
              <p:cNvSpPr txBox="1"/>
              <p:nvPr/>
            </p:nvSpPr>
            <p:spPr>
              <a:xfrm>
                <a:off x="9272397" y="37969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12" name="TextBox 11">
                <a:extLst>
                  <a:ext uri="{FF2B5EF4-FFF2-40B4-BE49-F238E27FC236}">
                    <a16:creationId xmlns:a16="http://schemas.microsoft.com/office/drawing/2014/main" id="{C5C8F1E6-66AB-BA3C-B62E-BF446B0A910E}"/>
                  </a:ext>
                </a:extLst>
              </p:cNvPr>
              <p:cNvSpPr txBox="1"/>
              <p:nvPr/>
            </p:nvSpPr>
            <p:spPr>
              <a:xfrm>
                <a:off x="10090277" y="35175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13" name="TextBox 12">
                <a:extLst>
                  <a:ext uri="{FF2B5EF4-FFF2-40B4-BE49-F238E27FC236}">
                    <a16:creationId xmlns:a16="http://schemas.microsoft.com/office/drawing/2014/main" id="{4D0A7C7D-F89A-0230-DE74-54C9F055EE09}"/>
                  </a:ext>
                </a:extLst>
              </p:cNvPr>
              <p:cNvSpPr txBox="1"/>
              <p:nvPr/>
            </p:nvSpPr>
            <p:spPr>
              <a:xfrm>
                <a:off x="10425557" y="33193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4" name="TextBox 13">
                <a:extLst>
                  <a:ext uri="{FF2B5EF4-FFF2-40B4-BE49-F238E27FC236}">
                    <a16:creationId xmlns:a16="http://schemas.microsoft.com/office/drawing/2014/main" id="{F0A3F989-8586-37C6-B646-82E52A428057}"/>
                  </a:ext>
                </a:extLst>
              </p:cNvPr>
              <p:cNvSpPr txBox="1"/>
              <p:nvPr/>
            </p:nvSpPr>
            <p:spPr>
              <a:xfrm>
                <a:off x="9836277" y="279615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5" name="TextBox 14">
                <a:extLst>
                  <a:ext uri="{FF2B5EF4-FFF2-40B4-BE49-F238E27FC236}">
                    <a16:creationId xmlns:a16="http://schemas.microsoft.com/office/drawing/2014/main" id="{48906D77-277D-7397-E708-685CF3678496}"/>
                  </a:ext>
                </a:extLst>
              </p:cNvPr>
              <p:cNvSpPr txBox="1"/>
              <p:nvPr/>
            </p:nvSpPr>
            <p:spPr>
              <a:xfrm>
                <a:off x="9384157" y="25065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6" name="TextBox 15">
                <a:extLst>
                  <a:ext uri="{FF2B5EF4-FFF2-40B4-BE49-F238E27FC236}">
                    <a16:creationId xmlns:a16="http://schemas.microsoft.com/office/drawing/2014/main" id="{D4738AB9-EC2A-A502-F81D-19D93104B814}"/>
                  </a:ext>
                </a:extLst>
              </p:cNvPr>
              <p:cNvSpPr txBox="1"/>
              <p:nvPr/>
            </p:nvSpPr>
            <p:spPr>
              <a:xfrm>
                <a:off x="7428357" y="266407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sp>
            <p:nvSpPr>
              <p:cNvPr id="17" name="TextBox 16">
                <a:extLst>
                  <a:ext uri="{FF2B5EF4-FFF2-40B4-BE49-F238E27FC236}">
                    <a16:creationId xmlns:a16="http://schemas.microsoft.com/office/drawing/2014/main" id="{9DDFD934-DEE7-8B3F-7749-F99A10DA0061}"/>
                  </a:ext>
                </a:extLst>
              </p:cNvPr>
              <p:cNvSpPr txBox="1"/>
              <p:nvPr/>
            </p:nvSpPr>
            <p:spPr>
              <a:xfrm>
                <a:off x="10476357" y="262343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grpSp>
      </p:grpSp>
      <p:grpSp>
        <p:nvGrpSpPr>
          <p:cNvPr id="6" name="Group 5">
            <a:extLst>
              <a:ext uri="{FF2B5EF4-FFF2-40B4-BE49-F238E27FC236}">
                <a16:creationId xmlns:a16="http://schemas.microsoft.com/office/drawing/2014/main" id="{DFEC7D1F-59E1-2EF5-325A-8312D002555F}"/>
              </a:ext>
            </a:extLst>
          </p:cNvPr>
          <p:cNvGrpSpPr/>
          <p:nvPr/>
        </p:nvGrpSpPr>
        <p:grpSpPr>
          <a:xfrm>
            <a:off x="7423277" y="2496434"/>
            <a:ext cx="3967226" cy="1598097"/>
            <a:chOff x="7428357" y="2506594"/>
            <a:chExt cx="3967226" cy="1598097"/>
          </a:xfrm>
        </p:grpSpPr>
        <p:sp>
          <p:nvSpPr>
            <p:cNvPr id="18" name="TextBox 17">
              <a:extLst>
                <a:ext uri="{FF2B5EF4-FFF2-40B4-BE49-F238E27FC236}">
                  <a16:creationId xmlns:a16="http://schemas.microsoft.com/office/drawing/2014/main" id="{080EFEAE-C052-14BC-5595-8AE52A98BC24}"/>
                </a:ext>
              </a:extLst>
            </p:cNvPr>
            <p:cNvSpPr txBox="1"/>
            <p:nvPr/>
          </p:nvSpPr>
          <p:spPr>
            <a:xfrm>
              <a:off x="7738237" y="284187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19" name="TextBox 18">
              <a:extLst>
                <a:ext uri="{FF2B5EF4-FFF2-40B4-BE49-F238E27FC236}">
                  <a16:creationId xmlns:a16="http://schemas.microsoft.com/office/drawing/2014/main" id="{044B3E04-114A-6038-1899-0B02A8D4C1B8}"/>
                </a:ext>
              </a:extLst>
            </p:cNvPr>
            <p:cNvSpPr txBox="1"/>
            <p:nvPr/>
          </p:nvSpPr>
          <p:spPr>
            <a:xfrm>
              <a:off x="9272397" y="37969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20" name="TextBox 19">
              <a:extLst>
                <a:ext uri="{FF2B5EF4-FFF2-40B4-BE49-F238E27FC236}">
                  <a16:creationId xmlns:a16="http://schemas.microsoft.com/office/drawing/2014/main" id="{0EDEF42C-AF5A-D33F-BDE2-073C5A87FC95}"/>
                </a:ext>
              </a:extLst>
            </p:cNvPr>
            <p:cNvSpPr txBox="1"/>
            <p:nvPr/>
          </p:nvSpPr>
          <p:spPr>
            <a:xfrm>
              <a:off x="10090277" y="35175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21" name="TextBox 20">
              <a:extLst>
                <a:ext uri="{FF2B5EF4-FFF2-40B4-BE49-F238E27FC236}">
                  <a16:creationId xmlns:a16="http://schemas.microsoft.com/office/drawing/2014/main" id="{1AA5C462-5E02-8578-B143-D7CCB582F3E0}"/>
                </a:ext>
              </a:extLst>
            </p:cNvPr>
            <p:cNvSpPr txBox="1"/>
            <p:nvPr/>
          </p:nvSpPr>
          <p:spPr>
            <a:xfrm>
              <a:off x="10425557" y="33193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22" name="TextBox 21">
              <a:extLst>
                <a:ext uri="{FF2B5EF4-FFF2-40B4-BE49-F238E27FC236}">
                  <a16:creationId xmlns:a16="http://schemas.microsoft.com/office/drawing/2014/main" id="{389F14CE-56F7-1C5C-43E2-3BD221128C74}"/>
                </a:ext>
              </a:extLst>
            </p:cNvPr>
            <p:cNvSpPr txBox="1"/>
            <p:nvPr/>
          </p:nvSpPr>
          <p:spPr>
            <a:xfrm>
              <a:off x="9836277" y="279615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23" name="TextBox 22">
              <a:extLst>
                <a:ext uri="{FF2B5EF4-FFF2-40B4-BE49-F238E27FC236}">
                  <a16:creationId xmlns:a16="http://schemas.microsoft.com/office/drawing/2014/main" id="{D43E07E9-ABA5-599C-E6CC-1FFC58FFCE17}"/>
                </a:ext>
              </a:extLst>
            </p:cNvPr>
            <p:cNvSpPr txBox="1"/>
            <p:nvPr/>
          </p:nvSpPr>
          <p:spPr>
            <a:xfrm>
              <a:off x="9384157" y="25065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24" name="TextBox 23">
              <a:extLst>
                <a:ext uri="{FF2B5EF4-FFF2-40B4-BE49-F238E27FC236}">
                  <a16:creationId xmlns:a16="http://schemas.microsoft.com/office/drawing/2014/main" id="{A4C4CBF4-DD17-30BD-6EB1-777D4827369F}"/>
                </a:ext>
              </a:extLst>
            </p:cNvPr>
            <p:cNvSpPr txBox="1"/>
            <p:nvPr/>
          </p:nvSpPr>
          <p:spPr>
            <a:xfrm>
              <a:off x="7428357" y="266407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sp>
          <p:nvSpPr>
            <p:cNvPr id="25" name="TextBox 24">
              <a:extLst>
                <a:ext uri="{FF2B5EF4-FFF2-40B4-BE49-F238E27FC236}">
                  <a16:creationId xmlns:a16="http://schemas.microsoft.com/office/drawing/2014/main" id="{2EE1710B-350A-0055-B352-65B6DCB8EA9D}"/>
                </a:ext>
              </a:extLst>
            </p:cNvPr>
            <p:cNvSpPr txBox="1"/>
            <p:nvPr/>
          </p:nvSpPr>
          <p:spPr>
            <a:xfrm>
              <a:off x="10476357" y="262343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grpSp>
      <p:grpSp>
        <p:nvGrpSpPr>
          <p:cNvPr id="26" name="Group 25">
            <a:extLst>
              <a:ext uri="{FF2B5EF4-FFF2-40B4-BE49-F238E27FC236}">
                <a16:creationId xmlns:a16="http://schemas.microsoft.com/office/drawing/2014/main" id="{6B7D2149-AA57-30DC-2497-56C74E2499CA}"/>
              </a:ext>
            </a:extLst>
          </p:cNvPr>
          <p:cNvGrpSpPr/>
          <p:nvPr/>
        </p:nvGrpSpPr>
        <p:grpSpPr>
          <a:xfrm>
            <a:off x="6475269" y="1257109"/>
            <a:ext cx="5159809" cy="4737183"/>
            <a:chOff x="6475269" y="1257109"/>
            <a:chExt cx="5159809" cy="4737183"/>
          </a:xfrm>
        </p:grpSpPr>
        <p:grpSp>
          <p:nvGrpSpPr>
            <p:cNvPr id="27" name="Group 26">
              <a:extLst>
                <a:ext uri="{FF2B5EF4-FFF2-40B4-BE49-F238E27FC236}">
                  <a16:creationId xmlns:a16="http://schemas.microsoft.com/office/drawing/2014/main" id="{D39FD00E-9621-939A-7E38-A278564AE6DD}"/>
                </a:ext>
              </a:extLst>
            </p:cNvPr>
            <p:cNvGrpSpPr/>
            <p:nvPr/>
          </p:nvGrpSpPr>
          <p:grpSpPr>
            <a:xfrm>
              <a:off x="6475269" y="1257109"/>
              <a:ext cx="5147789" cy="4737183"/>
              <a:chOff x="6475269" y="1257109"/>
              <a:chExt cx="5147789" cy="4737183"/>
            </a:xfrm>
          </p:grpSpPr>
          <p:pic>
            <p:nvPicPr>
              <p:cNvPr id="29" name="Picture 28">
                <a:extLst>
                  <a:ext uri="{FF2B5EF4-FFF2-40B4-BE49-F238E27FC236}">
                    <a16:creationId xmlns:a16="http://schemas.microsoft.com/office/drawing/2014/main" id="{35DEF064-40EF-AE83-2447-642FA9F8AB1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75269" y="1257109"/>
                <a:ext cx="5147789" cy="4737183"/>
              </a:xfrm>
              <a:prstGeom prst="rect">
                <a:avLst/>
              </a:prstGeom>
            </p:spPr>
          </p:pic>
          <p:grpSp>
            <p:nvGrpSpPr>
              <p:cNvPr id="30" name="Group 29">
                <a:extLst>
                  <a:ext uri="{FF2B5EF4-FFF2-40B4-BE49-F238E27FC236}">
                    <a16:creationId xmlns:a16="http://schemas.microsoft.com/office/drawing/2014/main" id="{B851ADEE-3C74-9D2B-2F2C-1311AB1C4359}"/>
                  </a:ext>
                </a:extLst>
              </p:cNvPr>
              <p:cNvGrpSpPr/>
              <p:nvPr/>
            </p:nvGrpSpPr>
            <p:grpSpPr>
              <a:xfrm>
                <a:off x="7423277" y="2496434"/>
                <a:ext cx="3967226" cy="1598097"/>
                <a:chOff x="7428357" y="2506594"/>
                <a:chExt cx="3967226" cy="1598097"/>
              </a:xfrm>
            </p:grpSpPr>
            <p:sp>
              <p:nvSpPr>
                <p:cNvPr id="31" name="TextBox 30">
                  <a:extLst>
                    <a:ext uri="{FF2B5EF4-FFF2-40B4-BE49-F238E27FC236}">
                      <a16:creationId xmlns:a16="http://schemas.microsoft.com/office/drawing/2014/main" id="{EF1848BA-8C4D-33BC-FBF2-0C6238D3A10D}"/>
                    </a:ext>
                  </a:extLst>
                </p:cNvPr>
                <p:cNvSpPr txBox="1"/>
                <p:nvPr/>
              </p:nvSpPr>
              <p:spPr>
                <a:xfrm>
                  <a:off x="7738237" y="284187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32" name="TextBox 31">
                  <a:extLst>
                    <a:ext uri="{FF2B5EF4-FFF2-40B4-BE49-F238E27FC236}">
                      <a16:creationId xmlns:a16="http://schemas.microsoft.com/office/drawing/2014/main" id="{54AE059D-5E5D-2C18-D5F5-01743DF43336}"/>
                    </a:ext>
                  </a:extLst>
                </p:cNvPr>
                <p:cNvSpPr txBox="1"/>
                <p:nvPr/>
              </p:nvSpPr>
              <p:spPr>
                <a:xfrm>
                  <a:off x="9272397" y="37969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33" name="TextBox 32">
                  <a:extLst>
                    <a:ext uri="{FF2B5EF4-FFF2-40B4-BE49-F238E27FC236}">
                      <a16:creationId xmlns:a16="http://schemas.microsoft.com/office/drawing/2014/main" id="{68FD0AE2-F26C-44F8-C055-F52546D800EB}"/>
                    </a:ext>
                  </a:extLst>
                </p:cNvPr>
                <p:cNvSpPr txBox="1"/>
                <p:nvPr/>
              </p:nvSpPr>
              <p:spPr>
                <a:xfrm>
                  <a:off x="10090277" y="3517514"/>
                  <a:ext cx="919226" cy="307777"/>
                </a:xfrm>
                <a:prstGeom prst="rect">
                  <a:avLst/>
                </a:prstGeom>
                <a:noFill/>
              </p:spPr>
              <p:txBody>
                <a:bodyPr wrap="square" rtlCol="0">
                  <a:spAutoFit/>
                </a:bodyPr>
                <a:lstStyle/>
                <a:p>
                  <a:r>
                    <a:rPr lang="en-IN" sz="1400" b="1" dirty="0">
                      <a:solidFill>
                        <a:srgbClr val="92D050"/>
                      </a:solidFill>
                      <a:highlight>
                        <a:srgbClr val="000000"/>
                      </a:highlight>
                      <a:latin typeface="Bahnschrift SemiBold" panose="020B0502040204020203" pitchFamily="34" charset="0"/>
                    </a:rPr>
                    <a:t>22 feet</a:t>
                  </a:r>
                </a:p>
              </p:txBody>
            </p:sp>
            <p:sp>
              <p:nvSpPr>
                <p:cNvPr id="34" name="TextBox 33">
                  <a:extLst>
                    <a:ext uri="{FF2B5EF4-FFF2-40B4-BE49-F238E27FC236}">
                      <a16:creationId xmlns:a16="http://schemas.microsoft.com/office/drawing/2014/main" id="{AC4F2E96-6763-357F-93EA-DA0167CD8A01}"/>
                    </a:ext>
                  </a:extLst>
                </p:cNvPr>
                <p:cNvSpPr txBox="1"/>
                <p:nvPr/>
              </p:nvSpPr>
              <p:spPr>
                <a:xfrm>
                  <a:off x="10425557" y="33193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35" name="TextBox 34">
                  <a:extLst>
                    <a:ext uri="{FF2B5EF4-FFF2-40B4-BE49-F238E27FC236}">
                      <a16:creationId xmlns:a16="http://schemas.microsoft.com/office/drawing/2014/main" id="{A51F9FBC-12E5-0BC1-280B-0807AFFA798D}"/>
                    </a:ext>
                  </a:extLst>
                </p:cNvPr>
                <p:cNvSpPr txBox="1"/>
                <p:nvPr/>
              </p:nvSpPr>
              <p:spPr>
                <a:xfrm>
                  <a:off x="9836277" y="279615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36" name="TextBox 35">
                  <a:extLst>
                    <a:ext uri="{FF2B5EF4-FFF2-40B4-BE49-F238E27FC236}">
                      <a16:creationId xmlns:a16="http://schemas.microsoft.com/office/drawing/2014/main" id="{C579A3FD-F1EE-653F-ABAE-1D199A818A64}"/>
                    </a:ext>
                  </a:extLst>
                </p:cNvPr>
                <p:cNvSpPr txBox="1"/>
                <p:nvPr/>
              </p:nvSpPr>
              <p:spPr>
                <a:xfrm>
                  <a:off x="9384157" y="2506594"/>
                  <a:ext cx="919226" cy="307777"/>
                </a:xfrm>
                <a:prstGeom prst="rect">
                  <a:avLst/>
                </a:prstGeom>
                <a:noFill/>
              </p:spPr>
              <p:txBody>
                <a:bodyPr wrap="square" rtlCol="0">
                  <a:spAutoFit/>
                </a:bodyPr>
                <a:lstStyle/>
                <a:p>
                  <a:r>
                    <a:rPr lang="en-IN" sz="1400" b="1" dirty="0">
                      <a:solidFill>
                        <a:srgbClr val="FFFF00"/>
                      </a:solidFill>
                      <a:highlight>
                        <a:srgbClr val="000000"/>
                      </a:highlight>
                      <a:latin typeface="Bahnschrift SemiBold" panose="020B0502040204020203" pitchFamily="34" charset="0"/>
                    </a:rPr>
                    <a:t>22 feet</a:t>
                  </a:r>
                </a:p>
              </p:txBody>
            </p:sp>
            <p:sp>
              <p:nvSpPr>
                <p:cNvPr id="37" name="TextBox 36">
                  <a:extLst>
                    <a:ext uri="{FF2B5EF4-FFF2-40B4-BE49-F238E27FC236}">
                      <a16:creationId xmlns:a16="http://schemas.microsoft.com/office/drawing/2014/main" id="{6559E117-ADD3-E3B5-7A2D-AE6A1F082FC9}"/>
                    </a:ext>
                  </a:extLst>
                </p:cNvPr>
                <p:cNvSpPr txBox="1"/>
                <p:nvPr/>
              </p:nvSpPr>
              <p:spPr>
                <a:xfrm>
                  <a:off x="7428357" y="266407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sp>
              <p:nvSpPr>
                <p:cNvPr id="38" name="TextBox 37">
                  <a:extLst>
                    <a:ext uri="{FF2B5EF4-FFF2-40B4-BE49-F238E27FC236}">
                      <a16:creationId xmlns:a16="http://schemas.microsoft.com/office/drawing/2014/main" id="{9B6B54DF-DEF1-F708-3062-1611DEC088BE}"/>
                    </a:ext>
                  </a:extLst>
                </p:cNvPr>
                <p:cNvSpPr txBox="1"/>
                <p:nvPr/>
              </p:nvSpPr>
              <p:spPr>
                <a:xfrm>
                  <a:off x="10476357" y="2623434"/>
                  <a:ext cx="919226" cy="307777"/>
                </a:xfrm>
                <a:prstGeom prst="rect">
                  <a:avLst/>
                </a:prstGeom>
                <a:noFill/>
              </p:spPr>
              <p:txBody>
                <a:bodyPr wrap="square" rtlCol="0">
                  <a:spAutoFit/>
                </a:bodyPr>
                <a:lstStyle/>
                <a:p>
                  <a:r>
                    <a:rPr lang="en-IN" sz="1400" b="1" dirty="0">
                      <a:solidFill>
                        <a:srgbClr val="FF0000"/>
                      </a:solidFill>
                      <a:highlight>
                        <a:srgbClr val="000000"/>
                      </a:highlight>
                      <a:latin typeface="Bahnschrift SemiBold" panose="020B0502040204020203" pitchFamily="34" charset="0"/>
                    </a:rPr>
                    <a:t>23 feet</a:t>
                  </a:r>
                </a:p>
              </p:txBody>
            </p:sp>
          </p:grpSp>
        </p:grpSp>
        <p:pic>
          <p:nvPicPr>
            <p:cNvPr id="28" name="Picture 27">
              <a:extLst>
                <a:ext uri="{FF2B5EF4-FFF2-40B4-BE49-F238E27FC236}">
                  <a16:creationId xmlns:a16="http://schemas.microsoft.com/office/drawing/2014/main" id="{890EBF4F-2DFB-0AED-DEFD-2FEEE87287F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87289" y="4418743"/>
              <a:ext cx="5147789" cy="1566923"/>
            </a:xfrm>
            <a:prstGeom prst="rect">
              <a:avLst/>
            </a:prstGeom>
          </p:spPr>
        </p:pic>
      </p:grpSp>
    </p:spTree>
    <p:extLst>
      <p:ext uri="{BB962C8B-B14F-4D97-AF65-F5344CB8AC3E}">
        <p14:creationId xmlns:p14="http://schemas.microsoft.com/office/powerpoint/2010/main" val="4575154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B9FE4-CADC-81E3-9BC1-5023004577D4}"/>
              </a:ext>
            </a:extLst>
          </p:cNvPr>
          <p:cNvSpPr>
            <a:spLocks noGrp="1"/>
          </p:cNvSpPr>
          <p:nvPr>
            <p:ph type="title"/>
          </p:nvPr>
        </p:nvSpPr>
        <p:spPr/>
        <p:txBody>
          <a:bodyPr/>
          <a:lstStyle/>
          <a:p>
            <a:r>
              <a:rPr lang="en-IN" dirty="0">
                <a:solidFill>
                  <a:srgbClr val="00B050"/>
                </a:solidFill>
              </a:rPr>
              <a:t>Architecture Diagram</a:t>
            </a:r>
          </a:p>
        </p:txBody>
      </p:sp>
      <p:pic>
        <p:nvPicPr>
          <p:cNvPr id="5" name="Picture 4">
            <a:extLst>
              <a:ext uri="{FF2B5EF4-FFF2-40B4-BE49-F238E27FC236}">
                <a16:creationId xmlns:a16="http://schemas.microsoft.com/office/drawing/2014/main" id="{199976F6-BCE4-34D7-9CE8-55E7E6BF5C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2707" y="1633537"/>
            <a:ext cx="9306874" cy="3964623"/>
          </a:xfrm>
          <a:prstGeom prst="rect">
            <a:avLst/>
          </a:prstGeom>
        </p:spPr>
      </p:pic>
    </p:spTree>
    <p:extLst>
      <p:ext uri="{BB962C8B-B14F-4D97-AF65-F5344CB8AC3E}">
        <p14:creationId xmlns:p14="http://schemas.microsoft.com/office/powerpoint/2010/main" val="3310248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FBFB7-19F1-ADBC-3C3B-0EFBA97BFACC}"/>
              </a:ext>
            </a:extLst>
          </p:cNvPr>
          <p:cNvSpPr>
            <a:spLocks noGrp="1"/>
          </p:cNvSpPr>
          <p:nvPr>
            <p:ph type="title"/>
          </p:nvPr>
        </p:nvSpPr>
        <p:spPr/>
        <p:txBody>
          <a:bodyPr/>
          <a:lstStyle/>
          <a:p>
            <a:r>
              <a:rPr lang="en-IN" dirty="0">
                <a:solidFill>
                  <a:srgbClr val="00B050"/>
                </a:solidFill>
              </a:rPr>
              <a:t>Introduction</a:t>
            </a:r>
          </a:p>
        </p:txBody>
      </p:sp>
      <p:sp>
        <p:nvSpPr>
          <p:cNvPr id="3" name="Content Placeholder 2">
            <a:extLst>
              <a:ext uri="{FF2B5EF4-FFF2-40B4-BE49-F238E27FC236}">
                <a16:creationId xmlns:a16="http://schemas.microsoft.com/office/drawing/2014/main" id="{FDBA1961-03E4-979C-0C25-4C60BA3225BD}"/>
              </a:ext>
            </a:extLst>
          </p:cNvPr>
          <p:cNvSpPr>
            <a:spLocks noGrp="1"/>
          </p:cNvSpPr>
          <p:nvPr>
            <p:ph idx="1"/>
          </p:nvPr>
        </p:nvSpPr>
        <p:spPr/>
        <p:txBody>
          <a:bodyPr/>
          <a:lstStyle/>
          <a:p>
            <a:pPr marL="0" marR="0" lvl="0" indent="0" algn="just" defTabSz="914400" rtl="0" eaLnBrk="1" fontAlgn="auto" latinLnBrk="0" hangingPunct="1">
              <a:lnSpc>
                <a:spcPct val="150000"/>
              </a:lnSpc>
              <a:spcBef>
                <a:spcPts val="400"/>
              </a:spcBef>
              <a:spcAft>
                <a:spcPts val="40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Times New Roman" pitchFamily="18" charset="0"/>
                <a:ea typeface="+mn-ea"/>
                <a:cs typeface="Times New Roman" pitchFamily="18" charset="0"/>
              </a:rPr>
              <a:t>The Smart Aid Vision is a wearable device that integrates ultrasonic sensors, a normal camera, and machine learning algorithms—such as YOLO (You Only Look Once) for object detection—to detect obstacles and provide real-time understandable feedback. It enhances mobility by guiding users through static and dynamic obstacles across indoor and outdoor environments. Designed to be lightweight, energy-efficient, and comfortable, the system ensures prolonged usage and user-friendliness. Rigorous testing confirms its high accuracy in obstacle detection and distance estimation, reducing collision risks and empowering visually impaired individuals with safe and independent mobility.</a:t>
            </a:r>
          </a:p>
        </p:txBody>
      </p:sp>
    </p:spTree>
    <p:extLst>
      <p:ext uri="{BB962C8B-B14F-4D97-AF65-F5344CB8AC3E}">
        <p14:creationId xmlns:p14="http://schemas.microsoft.com/office/powerpoint/2010/main" val="16401154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769B8-16B1-CDAD-A99E-44CF8FE7DE6D}"/>
              </a:ext>
            </a:extLst>
          </p:cNvPr>
          <p:cNvSpPr>
            <a:spLocks noGrp="1"/>
          </p:cNvSpPr>
          <p:nvPr>
            <p:ph type="title"/>
          </p:nvPr>
        </p:nvSpPr>
        <p:spPr/>
        <p:txBody>
          <a:bodyPr/>
          <a:lstStyle/>
          <a:p>
            <a:r>
              <a:rPr lang="en-IN" dirty="0">
                <a:solidFill>
                  <a:srgbClr val="00B050"/>
                </a:solidFill>
              </a:rPr>
              <a:t>Results and Discussions</a:t>
            </a:r>
          </a:p>
        </p:txBody>
      </p:sp>
      <p:sp>
        <p:nvSpPr>
          <p:cNvPr id="3" name="Content Placeholder 2">
            <a:extLst>
              <a:ext uri="{FF2B5EF4-FFF2-40B4-BE49-F238E27FC236}">
                <a16:creationId xmlns:a16="http://schemas.microsoft.com/office/drawing/2014/main" id="{3C47D33F-A030-2F5A-B79E-E4B6F625919A}"/>
              </a:ext>
            </a:extLst>
          </p:cNvPr>
          <p:cNvSpPr>
            <a:spLocks noGrp="1"/>
          </p:cNvSpPr>
          <p:nvPr>
            <p:ph idx="1"/>
          </p:nvPr>
        </p:nvSpPr>
        <p:spPr/>
        <p:txBody>
          <a:bodyPr/>
          <a:lstStyle/>
          <a:p>
            <a:r>
              <a:rPr lang="en-US" dirty="0"/>
              <a:t>The Visual Impairment Distance Assistant demonstrated 95% accuracy for static and 90% for dynamic obstacles, with distance estimation precise to ±5 cm indoors and ±7 cm outdoors. The audio feedback system provided alerts in under 0.5 seconds, enabling quick navigation. Its lightweight, ergonomic design ensured comfort, while customizable audio settings enhanced user experience. The system performed reliably in low-light and outdoor conditions, with a battery life of 8–10 hours for daily use. Minor accuracy reductions were observed in crowded environments, but overall user satisfaction was high. The device offers a scalable, cost-effective solution, improving mobility and independence for visually impaired individuals.</a:t>
            </a:r>
            <a:endParaRPr lang="en-IN" dirty="0"/>
          </a:p>
        </p:txBody>
      </p:sp>
    </p:spTree>
    <p:extLst>
      <p:ext uri="{BB962C8B-B14F-4D97-AF65-F5344CB8AC3E}">
        <p14:creationId xmlns:p14="http://schemas.microsoft.com/office/powerpoint/2010/main" val="33634409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F9266-8D7C-77EF-4661-60F571662DD5}"/>
              </a:ext>
            </a:extLst>
          </p:cNvPr>
          <p:cNvSpPr>
            <a:spLocks noGrp="1"/>
          </p:cNvSpPr>
          <p:nvPr>
            <p:ph type="title"/>
          </p:nvPr>
        </p:nvSpPr>
        <p:spPr/>
        <p:txBody>
          <a:bodyPr/>
          <a:lstStyle/>
          <a:p>
            <a:r>
              <a:rPr lang="en-IN" dirty="0">
                <a:solidFill>
                  <a:srgbClr val="00B050"/>
                </a:solidFill>
              </a:rPr>
              <a:t>Output</a:t>
            </a:r>
          </a:p>
        </p:txBody>
      </p:sp>
      <p:pic>
        <p:nvPicPr>
          <p:cNvPr id="5" name="Picture 4">
            <a:extLst>
              <a:ext uri="{FF2B5EF4-FFF2-40B4-BE49-F238E27FC236}">
                <a16:creationId xmlns:a16="http://schemas.microsoft.com/office/drawing/2014/main" id="{B41614A8-26AF-75DA-59D6-D6583E5E4DCA}"/>
              </a:ext>
            </a:extLst>
          </p:cNvPr>
          <p:cNvPicPr>
            <a:picLocks noChangeAspect="1"/>
          </p:cNvPicPr>
          <p:nvPr/>
        </p:nvPicPr>
        <p:blipFill>
          <a:blip r:embed="rId2"/>
          <a:srcRect l="9370" t="7656" r="7452" b="5948"/>
          <a:stretch/>
        </p:blipFill>
        <p:spPr>
          <a:xfrm>
            <a:off x="2727959" y="1515878"/>
            <a:ext cx="6736081" cy="4722998"/>
          </a:xfrm>
          <a:prstGeom prst="rect">
            <a:avLst/>
          </a:prstGeom>
        </p:spPr>
      </p:pic>
    </p:spTree>
    <p:extLst>
      <p:ext uri="{BB962C8B-B14F-4D97-AF65-F5344CB8AC3E}">
        <p14:creationId xmlns:p14="http://schemas.microsoft.com/office/powerpoint/2010/main" val="41707485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C5AD-161B-902A-6FE9-C0E5928CEE9A}"/>
              </a:ext>
            </a:extLst>
          </p:cNvPr>
          <p:cNvSpPr>
            <a:spLocks noGrp="1"/>
          </p:cNvSpPr>
          <p:nvPr>
            <p:ph type="title"/>
          </p:nvPr>
        </p:nvSpPr>
        <p:spPr/>
        <p:txBody>
          <a:bodyPr/>
          <a:lstStyle/>
          <a:p>
            <a:r>
              <a:rPr lang="en-IN" dirty="0">
                <a:solidFill>
                  <a:srgbClr val="00B050"/>
                </a:solidFill>
              </a:rPr>
              <a:t>Conclusion</a:t>
            </a:r>
          </a:p>
        </p:txBody>
      </p:sp>
      <p:sp>
        <p:nvSpPr>
          <p:cNvPr id="3" name="Content Placeholder 2">
            <a:extLst>
              <a:ext uri="{FF2B5EF4-FFF2-40B4-BE49-F238E27FC236}">
                <a16:creationId xmlns:a16="http://schemas.microsoft.com/office/drawing/2014/main" id="{6D50F9E8-A877-1C5A-A777-80DD68DD7379}"/>
              </a:ext>
            </a:extLst>
          </p:cNvPr>
          <p:cNvSpPr>
            <a:spLocks noGrp="1"/>
          </p:cNvSpPr>
          <p:nvPr>
            <p:ph idx="1"/>
          </p:nvPr>
        </p:nvSpPr>
        <p:spPr/>
        <p:txBody>
          <a:bodyPr>
            <a:normAutofit fontScale="92500"/>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imes New Roman" pitchFamily="18" charset="0"/>
                <a:ea typeface="+mn-ea"/>
                <a:cs typeface="Times New Roman" pitchFamily="18" charset="0"/>
              </a:rPr>
              <a:t>The Visual Impairment Distance Assistant aims to empower visually impaired individuals by enhancing their mobility and independence. It provides real-time obstacle detection, distance estimation, and audio feedback, enabling users to navigate their environment with increased confidence. The project’s target audience is visually impaired people, especially those seeking affordable, portable solutions to improve their daily mobility. With a focus on usability, accuracy, and real-time feedback, this system offers several advantages over existing solutions by integrating advanced algorithms such as YOLOv8 for object detection and leveraging the Gemini 1.5 LLM for text-to-audio conversion.</a:t>
            </a: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The </a:t>
            </a:r>
            <a:r>
              <a:rPr kumimoji="0" lang="en-US" sz="1800" b="1" i="0" u="none" strike="noStrike" kern="1200" cap="none" spc="0" normalizeH="0" baseline="0" noProof="0" dirty="0">
                <a:ln>
                  <a:noFill/>
                </a:ln>
                <a:solidFill>
                  <a:prstClr val="black"/>
                </a:solidFill>
                <a:effectLst/>
                <a:uLnTx/>
                <a:uFillTx/>
                <a:latin typeface="Calibri"/>
                <a:ea typeface="+mn-ea"/>
                <a:cs typeface="+mn-cs"/>
              </a:rPr>
              <a:t>scope</a:t>
            </a:r>
            <a:r>
              <a:rPr kumimoji="0" lang="en-US" sz="1800" b="0" i="0" u="none" strike="noStrike" kern="1200" cap="none" spc="0" normalizeH="0" baseline="0" noProof="0" dirty="0">
                <a:ln>
                  <a:noFill/>
                </a:ln>
                <a:solidFill>
                  <a:prstClr val="black"/>
                </a:solidFill>
                <a:effectLst/>
                <a:uLnTx/>
                <a:uFillTx/>
                <a:latin typeface="Calibri"/>
                <a:ea typeface="+mn-ea"/>
                <a:cs typeface="+mn-cs"/>
              </a:rPr>
              <a:t> of this project extends across both indoor and outdoor settings, providing users with essential environmental awareness. The system can be a </a:t>
            </a:r>
            <a:r>
              <a:rPr kumimoji="0" lang="en-US" sz="1800" b="1" i="0" u="none" strike="noStrike" kern="1200" cap="none" spc="0" normalizeH="0" baseline="0" noProof="0" dirty="0">
                <a:ln>
                  <a:noFill/>
                </a:ln>
                <a:solidFill>
                  <a:prstClr val="black"/>
                </a:solidFill>
                <a:effectLst/>
                <a:uLnTx/>
                <a:uFillTx/>
                <a:latin typeface="Calibri"/>
                <a:ea typeface="+mn-ea"/>
                <a:cs typeface="+mn-cs"/>
              </a:rPr>
              <a:t>cost-effective</a:t>
            </a:r>
            <a:r>
              <a:rPr kumimoji="0" lang="en-US" sz="1800" b="0" i="0" u="none" strike="noStrike" kern="1200" cap="none" spc="0" normalizeH="0" baseline="0" noProof="0" dirty="0">
                <a:ln>
                  <a:noFill/>
                </a:ln>
                <a:solidFill>
                  <a:prstClr val="black"/>
                </a:solidFill>
                <a:effectLst/>
                <a:uLnTx/>
                <a:uFillTx/>
                <a:latin typeface="Calibri"/>
                <a:ea typeface="+mn-ea"/>
                <a:cs typeface="+mn-cs"/>
              </a:rPr>
              <a:t> and </a:t>
            </a:r>
            <a:r>
              <a:rPr kumimoji="0" lang="en-US" sz="1800" b="1" i="0" u="none" strike="noStrike" kern="1200" cap="none" spc="0" normalizeH="0" baseline="0" noProof="0" dirty="0">
                <a:ln>
                  <a:noFill/>
                </a:ln>
                <a:solidFill>
                  <a:prstClr val="black"/>
                </a:solidFill>
                <a:effectLst/>
                <a:uLnTx/>
                <a:uFillTx/>
                <a:latin typeface="Calibri"/>
                <a:ea typeface="+mn-ea"/>
                <a:cs typeface="+mn-cs"/>
              </a:rPr>
              <a:t>scalable</a:t>
            </a:r>
            <a:r>
              <a:rPr kumimoji="0" lang="en-US" sz="1800" b="0" i="0" u="none" strike="noStrike" kern="1200" cap="none" spc="0" normalizeH="0" baseline="0" noProof="0" dirty="0">
                <a:ln>
                  <a:noFill/>
                </a:ln>
                <a:solidFill>
                  <a:prstClr val="black"/>
                </a:solidFill>
                <a:effectLst/>
                <a:uLnTx/>
                <a:uFillTx/>
                <a:latin typeface="Calibri"/>
                <a:ea typeface="+mn-ea"/>
                <a:cs typeface="+mn-cs"/>
              </a:rPr>
              <a:t> tool, easily adaptable for various assistive needs, making it suitable for deployment in homes, public spaces, and mobility institutions. By running on standard laptops, it eliminates the need for specialized devices in the initial phase, ensuring easy adoption.</a:t>
            </a:r>
          </a:p>
          <a:p>
            <a:endParaRPr lang="en-IN" dirty="0"/>
          </a:p>
        </p:txBody>
      </p:sp>
    </p:spTree>
    <p:extLst>
      <p:ext uri="{BB962C8B-B14F-4D97-AF65-F5344CB8AC3E}">
        <p14:creationId xmlns:p14="http://schemas.microsoft.com/office/powerpoint/2010/main" val="213619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147525B-DA87-C5E7-7001-3A51AFD886ED}"/>
              </a:ext>
            </a:extLst>
          </p:cNvPr>
          <p:cNvPicPr>
            <a:picLocks noGrp="1" noChangeAspect="1"/>
          </p:cNvPicPr>
          <p:nvPr>
            <p:ph idx="1"/>
          </p:nvPr>
        </p:nvPicPr>
        <p:blipFill>
          <a:blip r:embed="rId2"/>
          <a:stretch>
            <a:fillRect/>
          </a:stretch>
        </p:blipFill>
        <p:spPr>
          <a:xfrm>
            <a:off x="1920240" y="493776"/>
            <a:ext cx="9092828" cy="6364224"/>
          </a:xfrm>
        </p:spPr>
      </p:pic>
      <p:sp>
        <p:nvSpPr>
          <p:cNvPr id="2" name="Title 1">
            <a:extLst>
              <a:ext uri="{FF2B5EF4-FFF2-40B4-BE49-F238E27FC236}">
                <a16:creationId xmlns:a16="http://schemas.microsoft.com/office/drawing/2014/main" id="{D9DC7F42-5E7D-1B5E-0A16-EE36C5632911}"/>
              </a:ext>
            </a:extLst>
          </p:cNvPr>
          <p:cNvSpPr>
            <a:spLocks noGrp="1"/>
          </p:cNvSpPr>
          <p:nvPr>
            <p:ph type="title"/>
          </p:nvPr>
        </p:nvSpPr>
        <p:spPr>
          <a:xfrm>
            <a:off x="755904" y="282829"/>
            <a:ext cx="10515600" cy="1325563"/>
          </a:xfrm>
        </p:spPr>
        <p:txBody>
          <a:bodyPr/>
          <a:lstStyle/>
          <a:p>
            <a:r>
              <a:rPr lang="en-IN" dirty="0">
                <a:solidFill>
                  <a:srgbClr val="00B050"/>
                </a:solidFill>
              </a:rPr>
              <a:t>Outcomes</a:t>
            </a:r>
          </a:p>
        </p:txBody>
      </p:sp>
    </p:spTree>
    <p:extLst>
      <p:ext uri="{BB962C8B-B14F-4D97-AF65-F5344CB8AC3E}">
        <p14:creationId xmlns:p14="http://schemas.microsoft.com/office/powerpoint/2010/main" val="41383955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C8A10-3FC0-4CEE-13FF-B16DFEC9BE06}"/>
              </a:ext>
            </a:extLst>
          </p:cNvPr>
          <p:cNvSpPr>
            <a:spLocks noGrp="1"/>
          </p:cNvSpPr>
          <p:nvPr>
            <p:ph type="title"/>
          </p:nvPr>
        </p:nvSpPr>
        <p:spPr/>
        <p:txBody>
          <a:bodyPr/>
          <a:lstStyle/>
          <a:p>
            <a:r>
              <a:rPr lang="en-IN" dirty="0">
                <a:solidFill>
                  <a:srgbClr val="00B050"/>
                </a:solidFill>
              </a:rPr>
              <a:t>References</a:t>
            </a:r>
          </a:p>
        </p:txBody>
      </p:sp>
      <p:sp>
        <p:nvSpPr>
          <p:cNvPr id="3" name="Content Placeholder 2">
            <a:extLst>
              <a:ext uri="{FF2B5EF4-FFF2-40B4-BE49-F238E27FC236}">
                <a16:creationId xmlns:a16="http://schemas.microsoft.com/office/drawing/2014/main" id="{11A60BB3-0498-35DF-F972-B0623CA43DDB}"/>
              </a:ext>
            </a:extLst>
          </p:cNvPr>
          <p:cNvSpPr>
            <a:spLocks noGrp="1"/>
          </p:cNvSpPr>
          <p:nvPr>
            <p:ph idx="1"/>
          </p:nvPr>
        </p:nvSpPr>
        <p:spPr>
          <a:xfrm>
            <a:off x="838200" y="1362456"/>
            <a:ext cx="10515600" cy="4787075"/>
          </a:xfrm>
        </p:spPr>
        <p:txBody>
          <a:bodyPr>
            <a:normAutofit fontScale="92500" lnSpcReduction="10000"/>
          </a:bodyPr>
          <a:lstStyle/>
          <a:p>
            <a:pPr marL="400050" marR="0" lvl="0" indent="-400050" algn="just" defTabSz="914400" rtl="0" eaLnBrk="1" fontAlgn="auto" latinLnBrk="0" hangingPunct="1">
              <a:lnSpc>
                <a:spcPct val="200000"/>
              </a:lnSpc>
              <a:spcBef>
                <a:spcPts val="0"/>
              </a:spcBef>
              <a:spcAft>
                <a:spcPts val="0"/>
              </a:spcAft>
              <a:buClrTx/>
              <a:buSzTx/>
              <a:buFont typeface="+mj-lt"/>
              <a:buAutoNum type="arabicPeriod"/>
              <a:tabLst/>
              <a:defRPr/>
            </a:pP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Hakobyan, Lilit, et al. "Mobile assistive technologies for the visually impaired." Survey of ophthalmology 58.6 (2013): 513-528.</a:t>
            </a:r>
            <a:endParaRPr kumimoji="0" lang="en-IN"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00050" marR="0" lvl="0" indent="-400050" algn="just" defTabSz="914400" rtl="0" eaLnBrk="1" fontAlgn="auto" latinLnBrk="0" hangingPunct="1">
              <a:lnSpc>
                <a:spcPct val="200000"/>
              </a:lnSpc>
              <a:spcBef>
                <a:spcPts val="0"/>
              </a:spcBef>
              <a:spcAft>
                <a:spcPts val="0"/>
              </a:spcAft>
              <a:buClrTx/>
              <a:buSzTx/>
              <a:buFont typeface="+mj-lt"/>
              <a:buAutoNum type="arabicPeriod"/>
              <a:tabLst/>
              <a:defRPr/>
            </a:pPr>
            <a:r>
              <a:rPr kumimoji="0" lang="en-US" sz="1300" b="0"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Pachodiwale</a:t>
            </a: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Zeeshan Ahmed, et al. "Viva: a virtual assistant for the visually impaired." International Conference on Human-Computer Interaction. Cham: Springer International Publishing, 2021.</a:t>
            </a:r>
          </a:p>
          <a:p>
            <a:pPr marL="400050" marR="0" lvl="0" indent="-400050" algn="just" defTabSz="914400" rtl="0" eaLnBrk="1" fontAlgn="auto" latinLnBrk="0" hangingPunct="1">
              <a:lnSpc>
                <a:spcPct val="200000"/>
              </a:lnSpc>
              <a:spcBef>
                <a:spcPts val="0"/>
              </a:spcBef>
              <a:spcAft>
                <a:spcPts val="0"/>
              </a:spcAft>
              <a:buClrTx/>
              <a:buSzTx/>
              <a:buFont typeface="+mj-lt"/>
              <a:buAutoNum type="arabicPeriod"/>
              <a:tabLst/>
              <a:defRPr/>
            </a:pPr>
            <a:r>
              <a:rPr kumimoji="0" lang="en-US" sz="1300" b="0"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Sankalpani</a:t>
            </a: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Pavithra, et al. "“Smart Assistant”: A solution to facilitate vision impaired individuals." 2018 National Information Technology Conference (NITC). IEEE, 2018.</a:t>
            </a:r>
          </a:p>
          <a:p>
            <a:pPr marL="400050" marR="0" lvl="0" indent="-400050" algn="just" defTabSz="914400" rtl="0" eaLnBrk="1" fontAlgn="auto" latinLnBrk="0" hangingPunct="1">
              <a:lnSpc>
                <a:spcPct val="200000"/>
              </a:lnSpc>
              <a:spcBef>
                <a:spcPts val="0"/>
              </a:spcBef>
              <a:spcAft>
                <a:spcPts val="0"/>
              </a:spcAft>
              <a:buClrTx/>
              <a:buSzTx/>
              <a:buFont typeface="+mj-lt"/>
              <a:buAutoNum type="arabicPeriod"/>
              <a:tabLst/>
              <a:defRPr/>
            </a:pP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See, Aaron Raymond, Bien Grenier </a:t>
            </a:r>
            <a:r>
              <a:rPr kumimoji="0" lang="en-US" sz="1300" b="0"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Sasing</a:t>
            </a: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and Welsey Daniel Advincula. "A smartphone-based mobility assistant using depth imaging for visually impaired and blind." Applied Sciences 12.6 (2022): 2802.</a:t>
            </a:r>
          </a:p>
          <a:p>
            <a:pPr marL="400050" marR="0" lvl="0" indent="-400050" algn="just" defTabSz="914400" rtl="0" eaLnBrk="1" fontAlgn="auto" latinLnBrk="0" hangingPunct="1">
              <a:lnSpc>
                <a:spcPct val="200000"/>
              </a:lnSpc>
              <a:spcBef>
                <a:spcPts val="0"/>
              </a:spcBef>
              <a:spcAft>
                <a:spcPts val="0"/>
              </a:spcAft>
              <a:buClrTx/>
              <a:buSzTx/>
              <a:buFont typeface="+mj-lt"/>
              <a:buAutoNum type="arabicPeriod"/>
              <a:tabLst/>
              <a:defRPr/>
            </a:pP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Kumar, Bhavesh. "Vit cane: Visual assistant for the visually impaired." </a:t>
            </a:r>
            <a:r>
              <a:rPr kumimoji="0" lang="en-US" sz="1300" b="0"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arXiv</a:t>
            </a: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preprint arXiv:2109.13857 (2021).</a:t>
            </a:r>
          </a:p>
          <a:p>
            <a:pPr marL="400050" marR="0" lvl="0" indent="-400050" algn="just" defTabSz="914400" rtl="0" eaLnBrk="1" fontAlgn="auto" latinLnBrk="0" hangingPunct="1">
              <a:lnSpc>
                <a:spcPct val="200000"/>
              </a:lnSpc>
              <a:spcBef>
                <a:spcPts val="0"/>
              </a:spcBef>
              <a:spcAft>
                <a:spcPts val="0"/>
              </a:spcAft>
              <a:buClrTx/>
              <a:buSzTx/>
              <a:buFont typeface="+mj-lt"/>
              <a:buAutoNum type="arabicPeriod"/>
              <a:tabLst/>
              <a:defRPr/>
            </a:pP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Felix, Shubham Melvin, Sumer Kumar, and A. Veeramuthu. "A smart personal AI assistant for visually impaired people." 2018 2nd international conference on trends in electronics and informatics (ICOEI). IEEE, 2018.</a:t>
            </a:r>
          </a:p>
          <a:p>
            <a:pPr marL="400050" marR="0" lvl="0" indent="-400050" algn="just" defTabSz="914400" rtl="0" eaLnBrk="1" fontAlgn="auto" latinLnBrk="0" hangingPunct="1">
              <a:lnSpc>
                <a:spcPct val="200000"/>
              </a:lnSpc>
              <a:spcBef>
                <a:spcPts val="0"/>
              </a:spcBef>
              <a:spcAft>
                <a:spcPts val="0"/>
              </a:spcAft>
              <a:buClrTx/>
              <a:buSzTx/>
              <a:buFont typeface="+mj-lt"/>
              <a:buAutoNum type="arabicPeriod"/>
              <a:tabLst/>
              <a:defRPr/>
            </a:pP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Patil, Shreyash, et al. "Assistant Systems for the Visually Impaired." International Research Journal of Engineering and Technology (IRJET) 7.1 (2020).</a:t>
            </a:r>
          </a:p>
          <a:p>
            <a:pPr marL="400050" marR="0" lvl="0" indent="-400050" algn="just" defTabSz="914400" rtl="0" eaLnBrk="1" fontAlgn="auto" latinLnBrk="0" hangingPunct="1">
              <a:lnSpc>
                <a:spcPct val="200000"/>
              </a:lnSpc>
              <a:spcBef>
                <a:spcPts val="0"/>
              </a:spcBef>
              <a:spcAft>
                <a:spcPts val="0"/>
              </a:spcAft>
              <a:buClrTx/>
              <a:buSzTx/>
              <a:buFont typeface="+mj-lt"/>
              <a:buAutoNum type="arabicPeriod"/>
              <a:tabLst/>
              <a:defRPr/>
            </a:pPr>
            <a:r>
              <a:rPr kumimoji="0" lang="en-US" sz="13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Khairnar, Devashish Pradeep, et al. "Partha: A visually impaired assistance system." 2020 3rd International Conference on Communication System, Computing and IT Applications (CSCITA). IEEE, 2020.</a:t>
            </a:r>
          </a:p>
        </p:txBody>
      </p:sp>
    </p:spTree>
    <p:extLst>
      <p:ext uri="{BB962C8B-B14F-4D97-AF65-F5344CB8AC3E}">
        <p14:creationId xmlns:p14="http://schemas.microsoft.com/office/powerpoint/2010/main" val="30659481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334979-9D67-3F86-2EAF-1AD115FE99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27104-5622-25EA-FA98-360154669986}"/>
              </a:ext>
            </a:extLst>
          </p:cNvPr>
          <p:cNvSpPr>
            <a:spLocks noGrp="1"/>
          </p:cNvSpPr>
          <p:nvPr>
            <p:ph type="title"/>
          </p:nvPr>
        </p:nvSpPr>
        <p:spPr/>
        <p:txBody>
          <a:bodyPr/>
          <a:lstStyle/>
          <a:p>
            <a:r>
              <a:rPr lang="en-IN" dirty="0">
                <a:solidFill>
                  <a:srgbClr val="00B050"/>
                </a:solidFill>
              </a:rPr>
              <a:t>References</a:t>
            </a:r>
          </a:p>
        </p:txBody>
      </p:sp>
      <p:sp>
        <p:nvSpPr>
          <p:cNvPr id="3" name="Content Placeholder 2">
            <a:extLst>
              <a:ext uri="{FF2B5EF4-FFF2-40B4-BE49-F238E27FC236}">
                <a16:creationId xmlns:a16="http://schemas.microsoft.com/office/drawing/2014/main" id="{71CACDB8-22FB-1ED3-46C5-F2F44BAE356C}"/>
              </a:ext>
            </a:extLst>
          </p:cNvPr>
          <p:cNvSpPr>
            <a:spLocks noGrp="1"/>
          </p:cNvSpPr>
          <p:nvPr>
            <p:ph idx="1"/>
          </p:nvPr>
        </p:nvSpPr>
        <p:spPr>
          <a:xfrm>
            <a:off x="838200" y="1362456"/>
            <a:ext cx="10515600" cy="4787075"/>
          </a:xfrm>
        </p:spPr>
        <p:txBody>
          <a:bodyPr>
            <a:normAutofit fontScale="92500"/>
          </a:bodyPr>
          <a:lstStyle/>
          <a:p>
            <a:pPr marL="400050" indent="-400050" algn="just">
              <a:lnSpc>
                <a:spcPct val="160000"/>
              </a:lnSpc>
              <a:buFont typeface="+mj-lt"/>
              <a:buAutoNum type="arabicPeriod" startAt="9"/>
            </a:pPr>
            <a:r>
              <a:rPr lang="en-US" sz="1200" dirty="0">
                <a:latin typeface="Times New Roman" panose="02020603050405020304" pitchFamily="18" charset="0"/>
                <a:cs typeface="Times New Roman" panose="02020603050405020304" pitchFamily="18" charset="0"/>
              </a:rPr>
              <a:t>Singh, Gagandeep, et al. "A Smart Personal AI Assistant for Visually Impaired People." International Research Journal of Engineering and Technology (IRJET) 7.6 (2020): 1450-1454.</a:t>
            </a:r>
          </a:p>
          <a:p>
            <a:pPr marL="400050" indent="-400050" algn="just">
              <a:lnSpc>
                <a:spcPct val="160000"/>
              </a:lnSpc>
              <a:buFont typeface="+mj-lt"/>
              <a:buAutoNum type="arabicPeriod" startAt="9"/>
            </a:pPr>
            <a:r>
              <a:rPr lang="en-US" sz="1200" dirty="0">
                <a:latin typeface="Times New Roman" panose="02020603050405020304" pitchFamily="18" charset="0"/>
                <a:cs typeface="Times New Roman" panose="02020603050405020304" pitchFamily="18" charset="0"/>
              </a:rPr>
              <a:t>Chaudhari, </a:t>
            </a:r>
            <a:r>
              <a:rPr lang="en-US" sz="1200" dirty="0" err="1">
                <a:latin typeface="Times New Roman" panose="02020603050405020304" pitchFamily="18" charset="0"/>
                <a:cs typeface="Times New Roman" panose="02020603050405020304" pitchFamily="18" charset="0"/>
              </a:rPr>
              <a:t>Gaurao</a:t>
            </a:r>
            <a:r>
              <a:rPr lang="en-US" sz="1200" dirty="0">
                <a:latin typeface="Times New Roman" panose="02020603050405020304" pitchFamily="18" charset="0"/>
                <a:cs typeface="Times New Roman" panose="02020603050405020304" pitchFamily="18" charset="0"/>
              </a:rPr>
              <a:t>, and Asmita Deshpande. "Robotic assistant for visually impaired using sensor fusion." 2017 IEEE </a:t>
            </a:r>
            <a:r>
              <a:rPr lang="en-US" sz="1200" dirty="0" err="1">
                <a:latin typeface="Times New Roman" panose="02020603050405020304" pitchFamily="18" charset="0"/>
                <a:cs typeface="Times New Roman" panose="02020603050405020304" pitchFamily="18" charset="0"/>
              </a:rPr>
              <a:t>SmartWorld</a:t>
            </a:r>
            <a:r>
              <a:rPr lang="en-US" sz="1200" dirty="0">
                <a:latin typeface="Times New Roman" panose="02020603050405020304" pitchFamily="18" charset="0"/>
                <a:cs typeface="Times New Roman" panose="02020603050405020304" pitchFamily="18" charset="0"/>
              </a:rPr>
              <a:t>, Ubiquitous Intelligence &amp; Computing, Advanced &amp; Trusted Computed, Scalable Computing &amp; Communications, Cloud &amp; Big Data Computing, Internet of People and Smart City Innovation (</a:t>
            </a:r>
            <a:r>
              <a:rPr lang="en-US" sz="1200" dirty="0" err="1">
                <a:latin typeface="Times New Roman" panose="02020603050405020304" pitchFamily="18" charset="0"/>
                <a:cs typeface="Times New Roman" panose="02020603050405020304" pitchFamily="18" charset="0"/>
              </a:rPr>
              <a:t>SmartWorld</a:t>
            </a:r>
            <a:r>
              <a:rPr lang="en-US" sz="1200" dirty="0">
                <a:latin typeface="Times New Roman" panose="02020603050405020304" pitchFamily="18" charset="0"/>
                <a:cs typeface="Times New Roman" panose="02020603050405020304" pitchFamily="18" charset="0"/>
              </a:rPr>
              <a:t>/SCALCOM/UIC/ATC/</a:t>
            </a:r>
            <a:r>
              <a:rPr lang="en-US" sz="1200" dirty="0" err="1">
                <a:latin typeface="Times New Roman" panose="02020603050405020304" pitchFamily="18" charset="0"/>
                <a:cs typeface="Times New Roman" panose="02020603050405020304" pitchFamily="18" charset="0"/>
              </a:rPr>
              <a:t>CBDCom</a:t>
            </a:r>
            <a:r>
              <a:rPr lang="en-US" sz="1200" dirty="0">
                <a:latin typeface="Times New Roman" panose="02020603050405020304" pitchFamily="18" charset="0"/>
                <a:cs typeface="Times New Roman" panose="02020603050405020304" pitchFamily="18" charset="0"/>
              </a:rPr>
              <a:t>/IOP/SCI). IEEE, 2017.</a:t>
            </a:r>
          </a:p>
          <a:p>
            <a:pPr marL="400050" indent="-400050" algn="just">
              <a:lnSpc>
                <a:spcPct val="160000"/>
              </a:lnSpc>
              <a:buFont typeface="+mj-lt"/>
              <a:buAutoNum type="arabicPeriod" startAt="9"/>
            </a:pPr>
            <a:r>
              <a:rPr lang="en-US" sz="1200" dirty="0" err="1">
                <a:latin typeface="Times New Roman" panose="02020603050405020304" pitchFamily="18" charset="0"/>
                <a:cs typeface="Times New Roman" panose="02020603050405020304" pitchFamily="18" charset="0"/>
              </a:rPr>
              <a:t>Gayitri</a:t>
            </a:r>
            <a:r>
              <a:rPr lang="en-US" sz="1200" dirty="0">
                <a:latin typeface="Times New Roman" panose="02020603050405020304" pitchFamily="18" charset="0"/>
                <a:cs typeface="Times New Roman" panose="02020603050405020304" pitchFamily="18" charset="0"/>
              </a:rPr>
              <a:t>, H. M., et al. "Al Based Advanced Navigation Assistant for the Visually Impaired." Mathematical Statistician and Engineering Applications 71.4 (2022): 2754-2764.</a:t>
            </a:r>
          </a:p>
          <a:p>
            <a:pPr marL="400050" indent="-400050" algn="just">
              <a:lnSpc>
                <a:spcPct val="160000"/>
              </a:lnSpc>
              <a:buFont typeface="+mj-lt"/>
              <a:buAutoNum type="arabicPeriod" startAt="9"/>
            </a:pPr>
            <a:r>
              <a:rPr lang="en-US" sz="1200" dirty="0">
                <a:latin typeface="Times New Roman" panose="02020603050405020304" pitchFamily="18" charset="0"/>
                <a:cs typeface="Times New Roman" panose="02020603050405020304" pitchFamily="18" charset="0"/>
              </a:rPr>
              <a:t>Kuriakose, </a:t>
            </a:r>
            <a:r>
              <a:rPr lang="en-US" sz="1200" dirty="0" err="1">
                <a:latin typeface="Times New Roman" panose="02020603050405020304" pitchFamily="18" charset="0"/>
                <a:cs typeface="Times New Roman" panose="02020603050405020304" pitchFamily="18" charset="0"/>
              </a:rPr>
              <a:t>Bineeth</a:t>
            </a:r>
            <a:r>
              <a:rPr lang="en-US" sz="1200" dirty="0">
                <a:latin typeface="Times New Roman" panose="02020603050405020304" pitchFamily="18" charset="0"/>
                <a:cs typeface="Times New Roman" panose="02020603050405020304" pitchFamily="18" charset="0"/>
              </a:rPr>
              <a:t>, Raju Shrestha, and Frode Eika Sandnes. "LiDAR-based obstacle detection and distance estimation in navigation assistance for visually impaired." International Conference on Human-Computer Interaction. Cham: Springer International Publishing, 2022.</a:t>
            </a:r>
          </a:p>
          <a:p>
            <a:pPr marL="400050" indent="-400050" algn="just">
              <a:lnSpc>
                <a:spcPct val="160000"/>
              </a:lnSpc>
              <a:buFont typeface="+mj-lt"/>
              <a:buAutoNum type="arabicPeriod" startAt="9"/>
            </a:pPr>
            <a:r>
              <a:rPr lang="en-US" sz="1200" dirty="0" err="1">
                <a:latin typeface="Times New Roman" panose="02020603050405020304" pitchFamily="18" charset="0"/>
                <a:cs typeface="Times New Roman" panose="02020603050405020304" pitchFamily="18" charset="0"/>
              </a:rPr>
              <a:t>Tapu</a:t>
            </a:r>
            <a:r>
              <a:rPr lang="en-US" sz="1200" dirty="0">
                <a:latin typeface="Times New Roman" panose="02020603050405020304" pitchFamily="18" charset="0"/>
                <a:cs typeface="Times New Roman" panose="02020603050405020304" pitchFamily="18" charset="0"/>
              </a:rPr>
              <a:t>, Ruxandra, Bogdan Mocanu, and Titus Zaharia. "ALICE: A smartphone assistant used to increase the mobility of visual impaired people." Journal of Ambient Intelligence and Smart Environments 7.5 (2015): 659-678.</a:t>
            </a:r>
          </a:p>
          <a:p>
            <a:pPr marL="400050" indent="-400050" algn="just">
              <a:lnSpc>
                <a:spcPct val="160000"/>
              </a:lnSpc>
              <a:buFont typeface="+mj-lt"/>
              <a:buAutoNum type="arabicPeriod" startAt="9"/>
            </a:pPr>
            <a:r>
              <a:rPr lang="en-US" sz="1200" dirty="0" err="1">
                <a:latin typeface="Times New Roman" panose="02020603050405020304" pitchFamily="18" charset="0"/>
                <a:cs typeface="Times New Roman" panose="02020603050405020304" pitchFamily="18" charset="0"/>
              </a:rPr>
              <a:t>Ţepelea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Laviniu</a:t>
            </a:r>
            <a:r>
              <a:rPr lang="en-US" sz="1200" dirty="0">
                <a:latin typeface="Times New Roman" panose="02020603050405020304" pitchFamily="18" charset="0"/>
                <a:cs typeface="Times New Roman" panose="02020603050405020304" pitchFamily="18" charset="0"/>
              </a:rPr>
              <a:t>, Ioan </a:t>
            </a:r>
            <a:r>
              <a:rPr lang="en-US" sz="1200" dirty="0" err="1">
                <a:latin typeface="Times New Roman" panose="02020603050405020304" pitchFamily="18" charset="0"/>
                <a:cs typeface="Times New Roman" panose="02020603050405020304" pitchFamily="18" charset="0"/>
              </a:rPr>
              <a:t>Gavriluţ</a:t>
            </a:r>
            <a:r>
              <a:rPr lang="en-US" sz="1200" dirty="0">
                <a:latin typeface="Times New Roman" panose="02020603050405020304" pitchFamily="18" charset="0"/>
                <a:cs typeface="Times New Roman" panose="02020603050405020304" pitchFamily="18" charset="0"/>
              </a:rPr>
              <a:t>, and Alexandru </a:t>
            </a:r>
            <a:r>
              <a:rPr lang="en-US" sz="1200" dirty="0" err="1">
                <a:latin typeface="Times New Roman" panose="02020603050405020304" pitchFamily="18" charset="0"/>
                <a:cs typeface="Times New Roman" panose="02020603050405020304" pitchFamily="18" charset="0"/>
              </a:rPr>
              <a:t>Gacsádi</a:t>
            </a:r>
            <a:r>
              <a:rPr lang="en-US" sz="1200" dirty="0">
                <a:latin typeface="Times New Roman" panose="02020603050405020304" pitchFamily="18" charset="0"/>
                <a:cs typeface="Times New Roman" panose="02020603050405020304" pitchFamily="18" charset="0"/>
              </a:rPr>
              <a:t>. "Smartphone application to assist visually impaired people." 2017 14th international conference on engineering of modern electric systems (EMES). IEEE, 2017.</a:t>
            </a:r>
          </a:p>
          <a:p>
            <a:pPr marL="400050" indent="-400050" algn="just">
              <a:lnSpc>
                <a:spcPct val="160000"/>
              </a:lnSpc>
              <a:buFont typeface="+mj-lt"/>
              <a:buAutoNum type="arabicPeriod" startAt="9"/>
            </a:pPr>
            <a:r>
              <a:rPr lang="en-US" sz="1200" dirty="0" err="1">
                <a:latin typeface="Times New Roman" panose="02020603050405020304" pitchFamily="18" charset="0"/>
                <a:cs typeface="Times New Roman" panose="02020603050405020304" pitchFamily="18" charset="0"/>
              </a:rPr>
              <a:t>Albogamy</a:t>
            </a:r>
            <a:r>
              <a:rPr lang="en-US" sz="1200" dirty="0">
                <a:latin typeface="Times New Roman" panose="02020603050405020304" pitchFamily="18" charset="0"/>
                <a:cs typeface="Times New Roman" panose="02020603050405020304" pitchFamily="18" charset="0"/>
              </a:rPr>
              <a:t>, Fahad, et al. "SRAVIP: smart robot assistant for visually impaired persons." International Journal of Advanced Computer Science and Applications 12.7 (2021).</a:t>
            </a:r>
          </a:p>
        </p:txBody>
      </p:sp>
    </p:spTree>
    <p:extLst>
      <p:ext uri="{BB962C8B-B14F-4D97-AF65-F5344CB8AC3E}">
        <p14:creationId xmlns:p14="http://schemas.microsoft.com/office/powerpoint/2010/main" val="914051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AE5A8-B489-DA9C-1ECF-7657302D71A1}"/>
              </a:ext>
            </a:extLst>
          </p:cNvPr>
          <p:cNvSpPr>
            <a:spLocks noGrp="1"/>
          </p:cNvSpPr>
          <p:nvPr>
            <p:ph type="title"/>
          </p:nvPr>
        </p:nvSpPr>
        <p:spPr/>
        <p:txBody>
          <a:bodyPr/>
          <a:lstStyle/>
          <a:p>
            <a:r>
              <a:rPr lang="en-IN" dirty="0">
                <a:solidFill>
                  <a:srgbClr val="00B050"/>
                </a:solidFill>
              </a:rPr>
              <a:t>Rationale &amp; Scope</a:t>
            </a:r>
          </a:p>
        </p:txBody>
      </p:sp>
      <p:sp>
        <p:nvSpPr>
          <p:cNvPr id="3" name="Content Placeholder 2">
            <a:extLst>
              <a:ext uri="{FF2B5EF4-FFF2-40B4-BE49-F238E27FC236}">
                <a16:creationId xmlns:a16="http://schemas.microsoft.com/office/drawing/2014/main" id="{83E476E7-9FA2-1E50-1B1E-50755DCC94B3}"/>
              </a:ext>
            </a:extLst>
          </p:cNvPr>
          <p:cNvSpPr>
            <a:spLocks noGrp="1"/>
          </p:cNvSpPr>
          <p:nvPr>
            <p:ph idx="1"/>
          </p:nvPr>
        </p:nvSpPr>
        <p:spPr/>
        <p:txBody>
          <a:bodyPr/>
          <a:lstStyle/>
          <a:p>
            <a:pPr marL="457200" marR="0" lvl="0" indent="-457200" algn="l" defTabSz="914400" rtl="0" eaLnBrk="1" fontAlgn="auto" latinLnBrk="0" hangingPunct="1">
              <a:lnSpc>
                <a:spcPct val="100000"/>
              </a:lnSpc>
              <a:spcBef>
                <a:spcPts val="300"/>
              </a:spcBef>
              <a:spcAft>
                <a:spcPts val="30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Develop a wearable device integrating ultrasonic sensors, computer vision, and machine learning algorithms to accurately detect obstacles and estimate distances. </a:t>
            </a:r>
          </a:p>
          <a:p>
            <a:pPr marL="457200" marR="0" lvl="0" indent="-457200" algn="l" defTabSz="914400" rtl="0" eaLnBrk="1" fontAlgn="auto" latinLnBrk="0" hangingPunct="1">
              <a:lnSpc>
                <a:spcPct val="100000"/>
              </a:lnSpc>
              <a:spcBef>
                <a:spcPts val="300"/>
              </a:spcBef>
              <a:spcAft>
                <a:spcPts val="30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Implement real-time audio feedback to guide visually impaired users, ensuring safe navigation through static and dynamic obstacles in diverse environments</a:t>
            </a:r>
          </a:p>
          <a:p>
            <a:pPr marL="457200" marR="0" lvl="0" indent="-457200" algn="l" defTabSz="914400" rtl="0" eaLnBrk="1" fontAlgn="auto" latinLnBrk="0" hangingPunct="1">
              <a:lnSpc>
                <a:spcPct val="100000"/>
              </a:lnSpc>
              <a:spcBef>
                <a:spcPts val="300"/>
              </a:spcBef>
              <a:spcAft>
                <a:spcPts val="30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Incorporate advanced algorithms such as YOLO for object detection and KNN for obstacle classification to enhance accuracy and reliability. </a:t>
            </a:r>
          </a:p>
          <a:p>
            <a:pPr marL="457200" marR="0" lvl="0" indent="-457200" algn="l" defTabSz="914400" rtl="0" eaLnBrk="1" fontAlgn="auto" latinLnBrk="0" hangingPunct="1">
              <a:lnSpc>
                <a:spcPct val="100000"/>
              </a:lnSpc>
              <a:spcBef>
                <a:spcPts val="300"/>
              </a:spcBef>
              <a:spcAft>
                <a:spcPts val="30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Design a lightweight and energy-efficient system for prolonged usage, ensuring user comfort and ease of use. </a:t>
            </a:r>
          </a:p>
          <a:p>
            <a:pPr marL="457200" marR="0" lvl="0" indent="-457200" algn="l" defTabSz="914400" rtl="0" eaLnBrk="1" fontAlgn="auto" latinLnBrk="0" hangingPunct="1">
              <a:lnSpc>
                <a:spcPct val="100000"/>
              </a:lnSpc>
              <a:spcBef>
                <a:spcPts val="300"/>
              </a:spcBef>
              <a:spcAft>
                <a:spcPts val="30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Conduct rigorous data preprocessing and testing to validate the system’s accuracy and reduce the risk of collisions during mobility. </a:t>
            </a:r>
          </a:p>
          <a:p>
            <a:pPr marL="457200" marR="0" lvl="0" indent="-457200" algn="l" defTabSz="914400" rtl="0" eaLnBrk="1" fontAlgn="auto" latinLnBrk="0" hangingPunct="1">
              <a:lnSpc>
                <a:spcPct val="100000"/>
              </a:lnSpc>
              <a:spcBef>
                <a:spcPts val="300"/>
              </a:spcBef>
              <a:spcAft>
                <a:spcPts val="30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Ensure adaptability of the device to work effectively in both indoor and outdoor environments, promoting independence for visually impaired individuals. </a:t>
            </a:r>
          </a:p>
          <a:p>
            <a:endParaRPr lang="en-IN" dirty="0"/>
          </a:p>
        </p:txBody>
      </p:sp>
    </p:spTree>
    <p:extLst>
      <p:ext uri="{BB962C8B-B14F-4D97-AF65-F5344CB8AC3E}">
        <p14:creationId xmlns:p14="http://schemas.microsoft.com/office/powerpoint/2010/main" val="35649067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20762" y="710005"/>
            <a:ext cx="4410635" cy="769441"/>
          </a:xfrm>
          <a:prstGeom prst="rect">
            <a:avLst/>
          </a:prstGeom>
          <a:noFill/>
        </p:spPr>
        <p:txBody>
          <a:bodyPr wrap="square" rtlCol="0">
            <a:spAutoFit/>
          </a:bodyPr>
          <a:lstStyle/>
          <a:p>
            <a:r>
              <a:rPr kumimoji="0" lang="en-IN" sz="4400" b="0" i="0" u="none" strike="noStrike" kern="1200" cap="none" spc="0" normalizeH="0" baseline="0" noProof="0" dirty="0">
                <a:ln>
                  <a:noFill/>
                </a:ln>
                <a:solidFill>
                  <a:srgbClr val="00B050"/>
                </a:solidFill>
                <a:effectLst/>
                <a:uLnTx/>
                <a:uFillTx/>
                <a:latin typeface="Calibri Light" panose="020F0302020204030204"/>
                <a:ea typeface="+mj-ea"/>
                <a:cs typeface="+mj-cs"/>
              </a:rPr>
              <a:t>Literature Survey 1 </a:t>
            </a:r>
            <a:endParaRPr lang="en-US" sz="2400" b="1" dirty="0">
              <a:solidFill>
                <a:srgbClr val="FF0000"/>
              </a:solidFill>
              <a:latin typeface="Times New Roman" panose="02020603050405020304" pitchFamily="18" charset="0"/>
              <a:cs typeface="Times New Roman" panose="02020603050405020304" pitchFamily="18" charset="0"/>
            </a:endParaRPr>
          </a:p>
        </p:txBody>
      </p:sp>
      <p:graphicFrame>
        <p:nvGraphicFramePr>
          <p:cNvPr id="4" name="Table 3"/>
          <p:cNvGraphicFramePr>
            <a:graphicFrameLocks noGrp="1"/>
          </p:cNvGraphicFramePr>
          <p:nvPr/>
        </p:nvGraphicFramePr>
        <p:xfrm>
          <a:off x="831520" y="1595170"/>
          <a:ext cx="10443205" cy="4735300"/>
        </p:xfrm>
        <a:graphic>
          <a:graphicData uri="http://schemas.openxmlformats.org/drawingml/2006/table">
            <a:tbl>
              <a:tblPr firstRow="1" bandRow="1"/>
              <a:tblGrid>
                <a:gridCol w="1169808">
                  <a:extLst>
                    <a:ext uri="{9D8B030D-6E8A-4147-A177-3AD203B41FA5}">
                      <a16:colId xmlns:a16="http://schemas.microsoft.com/office/drawing/2014/main" val="20000"/>
                    </a:ext>
                  </a:extLst>
                </a:gridCol>
                <a:gridCol w="1725283">
                  <a:extLst>
                    <a:ext uri="{9D8B030D-6E8A-4147-A177-3AD203B41FA5}">
                      <a16:colId xmlns:a16="http://schemas.microsoft.com/office/drawing/2014/main" val="20001"/>
                    </a:ext>
                  </a:extLst>
                </a:gridCol>
                <a:gridCol w="1199072">
                  <a:extLst>
                    <a:ext uri="{9D8B030D-6E8A-4147-A177-3AD203B41FA5}">
                      <a16:colId xmlns:a16="http://schemas.microsoft.com/office/drawing/2014/main" val="20002"/>
                    </a:ext>
                  </a:extLst>
                </a:gridCol>
                <a:gridCol w="2380890">
                  <a:extLst>
                    <a:ext uri="{9D8B030D-6E8A-4147-A177-3AD203B41FA5}">
                      <a16:colId xmlns:a16="http://schemas.microsoft.com/office/drawing/2014/main" val="20003"/>
                    </a:ext>
                  </a:extLst>
                </a:gridCol>
                <a:gridCol w="2044461">
                  <a:extLst>
                    <a:ext uri="{9D8B030D-6E8A-4147-A177-3AD203B41FA5}">
                      <a16:colId xmlns:a16="http://schemas.microsoft.com/office/drawing/2014/main" val="20004"/>
                    </a:ext>
                  </a:extLst>
                </a:gridCol>
                <a:gridCol w="1923691">
                  <a:extLst>
                    <a:ext uri="{9D8B030D-6E8A-4147-A177-3AD203B41FA5}">
                      <a16:colId xmlns:a16="http://schemas.microsoft.com/office/drawing/2014/main" val="20005"/>
                    </a:ext>
                  </a:extLst>
                </a:gridCol>
              </a:tblGrid>
              <a:tr h="705657">
                <a:tc>
                  <a:txBody>
                    <a:bodyPr/>
                    <a:lstStyle/>
                    <a:p>
                      <a:pPr algn="ctr"/>
                      <a:r>
                        <a:rPr lang="en-US" dirty="0"/>
                        <a:t>AUTHORS</a:t>
                      </a:r>
                      <a:endParaRPr lang="en-IN" dirty="0"/>
                    </a:p>
                  </a:txBody>
                  <a:tcPr anchor="ctr">
                    <a:solidFill>
                      <a:schemeClr val="tx2">
                        <a:lumMod val="20000"/>
                        <a:lumOff val="80000"/>
                      </a:schemeClr>
                    </a:solidFill>
                  </a:tcPr>
                </a:tc>
                <a:tc>
                  <a:txBody>
                    <a:bodyPr/>
                    <a:lstStyle/>
                    <a:p>
                      <a:pPr algn="ctr"/>
                      <a:r>
                        <a:rPr lang="en-US" dirty="0"/>
                        <a:t>PAPER TITLE</a:t>
                      </a:r>
                      <a:endParaRPr lang="en-IN" dirty="0"/>
                    </a:p>
                  </a:txBody>
                  <a:tcPr anchor="ctr">
                    <a:solidFill>
                      <a:schemeClr val="tx2">
                        <a:lumMod val="20000"/>
                        <a:lumOff val="80000"/>
                      </a:schemeClr>
                    </a:solidFill>
                  </a:tcPr>
                </a:tc>
                <a:tc>
                  <a:txBody>
                    <a:bodyPr/>
                    <a:lstStyle/>
                    <a:p>
                      <a:pPr algn="ctr"/>
                      <a:r>
                        <a:rPr lang="en-US" dirty="0"/>
                        <a:t>YEAR</a:t>
                      </a:r>
                      <a:endParaRPr lang="en-IN" dirty="0"/>
                    </a:p>
                  </a:txBody>
                  <a:tcPr anchor="ctr">
                    <a:solidFill>
                      <a:schemeClr val="tx2">
                        <a:lumMod val="20000"/>
                        <a:lumOff val="80000"/>
                      </a:schemeClr>
                    </a:solidFill>
                  </a:tcPr>
                </a:tc>
                <a:tc>
                  <a:txBody>
                    <a:bodyPr/>
                    <a:lstStyle/>
                    <a:p>
                      <a:pPr algn="ctr"/>
                      <a:r>
                        <a:rPr lang="en-US" dirty="0"/>
                        <a:t>METHOD USED</a:t>
                      </a:r>
                      <a:endParaRPr lang="en-IN" dirty="0"/>
                    </a:p>
                  </a:txBody>
                  <a:tcPr anchor="ctr">
                    <a:solidFill>
                      <a:schemeClr val="tx2">
                        <a:lumMod val="20000"/>
                        <a:lumOff val="80000"/>
                      </a:schemeClr>
                    </a:solidFill>
                  </a:tcPr>
                </a:tc>
                <a:tc>
                  <a:txBody>
                    <a:bodyPr/>
                    <a:lstStyle/>
                    <a:p>
                      <a:pPr algn="ctr"/>
                      <a:r>
                        <a:rPr lang="en-US" dirty="0"/>
                        <a:t>ADVANTAGE</a:t>
                      </a:r>
                      <a:endParaRPr lang="en-IN" dirty="0"/>
                    </a:p>
                  </a:txBody>
                  <a:tcPr anchor="ctr">
                    <a:solidFill>
                      <a:schemeClr val="tx2">
                        <a:lumMod val="20000"/>
                        <a:lumOff val="80000"/>
                      </a:schemeClr>
                    </a:solidFill>
                  </a:tcPr>
                </a:tc>
                <a:tc>
                  <a:txBody>
                    <a:bodyPr/>
                    <a:lstStyle/>
                    <a:p>
                      <a:pPr algn="ctr"/>
                      <a:r>
                        <a:rPr lang="en-US" dirty="0"/>
                        <a:t>DISADVANTAGE</a:t>
                      </a:r>
                      <a:endParaRPr lang="en-IN" dirty="0"/>
                    </a:p>
                  </a:txBody>
                  <a:tcPr anchor="ctr">
                    <a:solidFill>
                      <a:schemeClr val="tx2">
                        <a:lumMod val="20000"/>
                        <a:lumOff val="80000"/>
                      </a:schemeClr>
                    </a:solidFill>
                  </a:tcPr>
                </a:tc>
                <a:extLst>
                  <a:ext uri="{0D108BD9-81ED-4DB2-BD59-A6C34878D82A}">
                    <a16:rowId xmlns:a16="http://schemas.microsoft.com/office/drawing/2014/main" val="10000"/>
                  </a:ext>
                </a:extLst>
              </a:tr>
              <a:tr h="1814546">
                <a:tc>
                  <a:txBody>
                    <a:bodyPr/>
                    <a:lstStyle/>
                    <a:p>
                      <a:pPr algn="ctr">
                        <a:lnSpc>
                          <a:spcPct val="115000"/>
                        </a:lnSpc>
                      </a:pPr>
                      <a:r>
                        <a:rPr lang="en-IN" sz="1200" dirty="0" err="1">
                          <a:effectLst/>
                        </a:rPr>
                        <a:t>Pachodiwale</a:t>
                      </a:r>
                      <a:r>
                        <a:rPr lang="en-IN" sz="1200" dirty="0">
                          <a:effectLst/>
                        </a:rPr>
                        <a:t>, Zeeshan Ahmed</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r>
                        <a:rPr lang="en-US" sz="1200" b="1" dirty="0"/>
                        <a:t>Smartphone Haptic Applications for Visually Impaired Users</a:t>
                      </a:r>
                      <a:endParaRPr lang="en-IN" sz="1200" b="1" dirty="0">
                        <a:solidFill>
                          <a:schemeClr val="tx1"/>
                        </a:solidFill>
                        <a:latin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15000"/>
                        </a:lnSpc>
                      </a:pPr>
                      <a:r>
                        <a:rPr lang="en-IN" sz="1200" dirty="0">
                          <a:effectLst/>
                        </a:rPr>
                        <a:t>2023</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171450" indent="-171450" algn="l">
                        <a:buFont typeface="Arial" panose="020B0604020202020204" pitchFamily="34" charset="0"/>
                        <a:buChar char="•"/>
                      </a:pPr>
                      <a:r>
                        <a:rPr lang="en-US" sz="1200" dirty="0">
                          <a:effectLst/>
                        </a:rPr>
                        <a:t>Development of five haptic applications utilizing HTML5 vibration API to create varied vibration patterns for interaction.</a:t>
                      </a:r>
                    </a:p>
                    <a:p>
                      <a:pPr marL="171450" indent="-171450" algn="l">
                        <a:buFont typeface="Arial" panose="020B0604020202020204" pitchFamily="34" charset="0"/>
                        <a:buChar char="•"/>
                      </a:pPr>
                      <a:r>
                        <a:rPr lang="en-US" sz="1200" dirty="0">
                          <a:effectLst/>
                        </a:rPr>
                        <a:t> User-centered design approach to optimize the applications for visually impaired individuals.</a:t>
                      </a:r>
                      <a:endParaRPr lang="en-US"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marL="171450" indent="-171450" algn="l">
                        <a:buFont typeface="Arial" panose="020B0604020202020204" pitchFamily="34" charset="0"/>
                        <a:buChar char="•"/>
                      </a:pPr>
                      <a:r>
                        <a:rPr lang="en-US" sz="1200" dirty="0"/>
                        <a:t>Enhances daily life participation for visually impaired users.</a:t>
                      </a:r>
                    </a:p>
                    <a:p>
                      <a:pPr marL="171450" indent="-171450" algn="l">
                        <a:buFont typeface="Arial" panose="020B0604020202020204" pitchFamily="34" charset="0"/>
                        <a:buChar char="•"/>
                      </a:pPr>
                      <a:r>
                        <a:rPr lang="en-US" sz="1200" dirty="0"/>
                        <a:t>Utilizes accessible technology like smartphones for practical application.</a:t>
                      </a:r>
                    </a:p>
                    <a:p>
                      <a:pPr marL="171450" indent="-171450" algn="l">
                        <a:buFont typeface="Arial" panose="020B0604020202020204" pitchFamily="34" charset="0"/>
                        <a:buChar char="•"/>
                      </a:pPr>
                      <a:r>
                        <a:rPr lang="en-US" sz="1200" dirty="0"/>
                        <a:t>Uses haptic feedback, which is intuitive for individuals with vision impairment</a:t>
                      </a:r>
                      <a:endParaRPr lang="en-IN" sz="1200" dirty="0"/>
                    </a:p>
                  </a:txBody>
                  <a:tcPr anchor="ctr"/>
                </a:tc>
                <a:tc>
                  <a:txBody>
                    <a:bodyPr/>
                    <a:lstStyle/>
                    <a:p>
                      <a:pPr marL="171450" indent="-171450" algn="l">
                        <a:buFont typeface="Arial" panose="020B0604020202020204" pitchFamily="34" charset="0"/>
                        <a:buChar char="•"/>
                      </a:pPr>
                      <a:r>
                        <a:rPr lang="en-US" sz="1200" dirty="0">
                          <a:effectLst/>
                        </a:rPr>
                        <a:t>Limited to devices with vibration functionality, potentially restricting accessibility.</a:t>
                      </a:r>
                    </a:p>
                    <a:p>
                      <a:pPr marL="171450" indent="-171450" algn="l">
                        <a:buFont typeface="Arial" panose="020B0604020202020204" pitchFamily="34" charset="0"/>
                        <a:buChar char="•"/>
                      </a:pPr>
                      <a:r>
                        <a:rPr lang="en-US" sz="1200" dirty="0">
                          <a:effectLst/>
                        </a:rPr>
                        <a:t>Relies on the HTML5 vibration API, which may not be supported across all platforms.</a:t>
                      </a:r>
                    </a:p>
                    <a:p>
                      <a:pPr marL="171450" indent="-171450" algn="l">
                        <a:buFont typeface="Arial" panose="020B0604020202020204" pitchFamily="34" charset="0"/>
                        <a:buChar char="•"/>
                      </a:pPr>
                      <a:r>
                        <a:rPr lang="en-US" sz="1200" dirty="0">
                          <a:effectLst/>
                        </a:rPr>
                        <a:t>Haptic feedback may not convey complex information as effectively as visual cues.</a:t>
                      </a:r>
                      <a:endParaRPr lang="en-IN" sz="1200" dirty="0">
                        <a:effectLst/>
                        <a:ea typeface="Times New Roman" panose="02020603050405020304" pitchFamily="18" charset="0"/>
                      </a:endParaRPr>
                    </a:p>
                  </a:txBody>
                  <a:tcPr anchor="ctr"/>
                </a:tc>
                <a:extLst>
                  <a:ext uri="{0D108BD9-81ED-4DB2-BD59-A6C34878D82A}">
                    <a16:rowId xmlns:a16="http://schemas.microsoft.com/office/drawing/2014/main" val="10001"/>
                  </a:ext>
                </a:extLst>
              </a:tr>
              <a:tr h="1743643">
                <a:tc>
                  <a:txBody>
                    <a:bodyPr/>
                    <a:lstStyle/>
                    <a:p>
                      <a:pPr algn="ctr">
                        <a:lnSpc>
                          <a:spcPct val="115000"/>
                        </a:lnSpc>
                      </a:pPr>
                      <a:r>
                        <a:rPr lang="en-IN" sz="1200" dirty="0">
                          <a:effectLst/>
                        </a:rPr>
                        <a:t>Patil, </a:t>
                      </a:r>
                      <a:r>
                        <a:rPr lang="en-IN" sz="1200" dirty="0" err="1">
                          <a:effectLst/>
                        </a:rPr>
                        <a:t>Shreyash</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endParaRPr lang="en-US" sz="1200" dirty="0"/>
                    </a:p>
                    <a:p>
                      <a:r>
                        <a:rPr lang="en-US" sz="1200" dirty="0"/>
                        <a:t>Assistant Systems for the Visually Impaired</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r>
                        <a:rPr lang="en-IN" sz="1200" dirty="0">
                          <a:effectLst/>
                        </a:rPr>
                        <a:t>2022</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l"/>
                      <a:r>
                        <a:rPr lang="en-IN" sz="1200" dirty="0">
                          <a:effectLst/>
                        </a:rPr>
                        <a:t>- Sensor-based obstacle detection  </a:t>
                      </a:r>
                    </a:p>
                    <a:p>
                      <a:pPr algn="l"/>
                      <a:r>
                        <a:rPr lang="en-IN" sz="1200" dirty="0">
                          <a:effectLst/>
                        </a:rPr>
                        <a:t>- Voice command interface  </a:t>
                      </a:r>
                    </a:p>
                    <a:p>
                      <a:pPr algn="l"/>
                      <a:r>
                        <a:rPr lang="en-IN" sz="1200" dirty="0">
                          <a:effectLst/>
                        </a:rPr>
                        <a:t>- Real-time navigation assistance </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l"/>
                      <a:r>
                        <a:rPr lang="en-US" sz="1200" dirty="0"/>
                        <a:t>* Clear problem identification and user focus</a:t>
                      </a:r>
                    </a:p>
                    <a:p>
                      <a:pPr algn="l"/>
                      <a:r>
                        <a:rPr lang="en-US" sz="1200" dirty="0"/>
                        <a:t>* Potential for significant impact</a:t>
                      </a:r>
                    </a:p>
                    <a:p>
                      <a:pPr algn="l"/>
                      <a:r>
                        <a:rPr lang="en-US" sz="1200" dirty="0"/>
                        <a:t>* Multimodal approach for comprehensive solution</a:t>
                      </a:r>
                      <a:endParaRPr lang="en-IN" sz="1200" dirty="0"/>
                    </a:p>
                  </a:txBody>
                  <a:tcPr anchor="ctr"/>
                </a:tc>
                <a:tc>
                  <a:txBody>
                    <a:bodyPr/>
                    <a:lstStyle/>
                    <a:p>
                      <a:pPr algn="l"/>
                      <a:r>
                        <a:rPr lang="en-US" sz="1200" dirty="0"/>
                        <a:t>* Lack of technical specificity</a:t>
                      </a:r>
                    </a:p>
                    <a:p>
                      <a:pPr algn="l"/>
                      <a:r>
                        <a:rPr lang="en-US" sz="1200" dirty="0"/>
                        <a:t>* Limited scope of the proposed solution</a:t>
                      </a:r>
                    </a:p>
                    <a:p>
                      <a:pPr algn="l"/>
                      <a:r>
                        <a:rPr lang="en-US" sz="1200" dirty="0"/>
                        <a:t>* Absence of evaluation plan</a:t>
                      </a:r>
                      <a:endParaRPr lang="en-IN" sz="1200" dirty="0">
                        <a:effectLst/>
                        <a:ea typeface="Times New Roman" panose="02020603050405020304" pitchFamily="18" charset="0"/>
                      </a:endParaRPr>
                    </a:p>
                  </a:txBody>
                  <a:tcPr anchor="ctr"/>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4D3201-A645-F5D2-E19F-D10D8993D28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3F4A4B6-222A-C708-EC8F-2FE158E1F633}"/>
              </a:ext>
            </a:extLst>
          </p:cNvPr>
          <p:cNvSpPr txBox="1"/>
          <p:nvPr/>
        </p:nvSpPr>
        <p:spPr>
          <a:xfrm>
            <a:off x="720762" y="719149"/>
            <a:ext cx="4410635"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4400" b="0" i="0" u="none" strike="noStrike" kern="1200" cap="none" spc="0" normalizeH="0" baseline="0" noProof="0" dirty="0">
                <a:ln>
                  <a:noFill/>
                </a:ln>
                <a:solidFill>
                  <a:srgbClr val="00B050"/>
                </a:solidFill>
                <a:effectLst/>
                <a:uLnTx/>
                <a:uFillTx/>
                <a:latin typeface="Calibri Light" panose="020F0302020204030204"/>
                <a:ea typeface="+mn-ea"/>
                <a:cs typeface="+mn-cs"/>
              </a:rPr>
              <a:t>Literature Survey 2</a:t>
            </a:r>
          </a:p>
        </p:txBody>
      </p:sp>
      <p:graphicFrame>
        <p:nvGraphicFramePr>
          <p:cNvPr id="4" name="Table 3">
            <a:extLst>
              <a:ext uri="{FF2B5EF4-FFF2-40B4-BE49-F238E27FC236}">
                <a16:creationId xmlns:a16="http://schemas.microsoft.com/office/drawing/2014/main" id="{06BD47D0-A67A-85DE-A499-7BB49C1AA5D5}"/>
              </a:ext>
            </a:extLst>
          </p:cNvPr>
          <p:cNvGraphicFramePr>
            <a:graphicFrameLocks noGrp="1"/>
          </p:cNvGraphicFramePr>
          <p:nvPr/>
        </p:nvGraphicFramePr>
        <p:xfrm>
          <a:off x="831520" y="1595170"/>
          <a:ext cx="10443205" cy="4263846"/>
        </p:xfrm>
        <a:graphic>
          <a:graphicData uri="http://schemas.openxmlformats.org/drawingml/2006/table">
            <a:tbl>
              <a:tblPr firstRow="1" bandRow="1"/>
              <a:tblGrid>
                <a:gridCol w="1169808">
                  <a:extLst>
                    <a:ext uri="{9D8B030D-6E8A-4147-A177-3AD203B41FA5}">
                      <a16:colId xmlns:a16="http://schemas.microsoft.com/office/drawing/2014/main" val="20000"/>
                    </a:ext>
                  </a:extLst>
                </a:gridCol>
                <a:gridCol w="1725283">
                  <a:extLst>
                    <a:ext uri="{9D8B030D-6E8A-4147-A177-3AD203B41FA5}">
                      <a16:colId xmlns:a16="http://schemas.microsoft.com/office/drawing/2014/main" val="20001"/>
                    </a:ext>
                  </a:extLst>
                </a:gridCol>
                <a:gridCol w="1199072">
                  <a:extLst>
                    <a:ext uri="{9D8B030D-6E8A-4147-A177-3AD203B41FA5}">
                      <a16:colId xmlns:a16="http://schemas.microsoft.com/office/drawing/2014/main" val="20002"/>
                    </a:ext>
                  </a:extLst>
                </a:gridCol>
                <a:gridCol w="2380890">
                  <a:extLst>
                    <a:ext uri="{9D8B030D-6E8A-4147-A177-3AD203B41FA5}">
                      <a16:colId xmlns:a16="http://schemas.microsoft.com/office/drawing/2014/main" val="20003"/>
                    </a:ext>
                  </a:extLst>
                </a:gridCol>
                <a:gridCol w="2044461">
                  <a:extLst>
                    <a:ext uri="{9D8B030D-6E8A-4147-A177-3AD203B41FA5}">
                      <a16:colId xmlns:a16="http://schemas.microsoft.com/office/drawing/2014/main" val="20004"/>
                    </a:ext>
                  </a:extLst>
                </a:gridCol>
                <a:gridCol w="1923691">
                  <a:extLst>
                    <a:ext uri="{9D8B030D-6E8A-4147-A177-3AD203B41FA5}">
                      <a16:colId xmlns:a16="http://schemas.microsoft.com/office/drawing/2014/main" val="20005"/>
                    </a:ext>
                  </a:extLst>
                </a:gridCol>
              </a:tblGrid>
              <a:tr h="705657">
                <a:tc>
                  <a:txBody>
                    <a:bodyPr/>
                    <a:lstStyle/>
                    <a:p>
                      <a:pPr algn="ctr"/>
                      <a:r>
                        <a:rPr lang="en-US" dirty="0"/>
                        <a:t>AUTHORS</a:t>
                      </a:r>
                      <a:endParaRPr lang="en-IN" dirty="0"/>
                    </a:p>
                  </a:txBody>
                  <a:tcPr anchor="ctr">
                    <a:solidFill>
                      <a:schemeClr val="tx2">
                        <a:lumMod val="20000"/>
                        <a:lumOff val="80000"/>
                      </a:schemeClr>
                    </a:solidFill>
                  </a:tcPr>
                </a:tc>
                <a:tc>
                  <a:txBody>
                    <a:bodyPr/>
                    <a:lstStyle/>
                    <a:p>
                      <a:pPr algn="ctr"/>
                      <a:r>
                        <a:rPr lang="en-US" dirty="0"/>
                        <a:t>PAPER TITLE</a:t>
                      </a:r>
                      <a:endParaRPr lang="en-IN" dirty="0"/>
                    </a:p>
                  </a:txBody>
                  <a:tcPr anchor="ctr">
                    <a:solidFill>
                      <a:schemeClr val="tx2">
                        <a:lumMod val="20000"/>
                        <a:lumOff val="80000"/>
                      </a:schemeClr>
                    </a:solidFill>
                  </a:tcPr>
                </a:tc>
                <a:tc>
                  <a:txBody>
                    <a:bodyPr/>
                    <a:lstStyle/>
                    <a:p>
                      <a:pPr algn="ctr"/>
                      <a:r>
                        <a:rPr lang="en-US" dirty="0"/>
                        <a:t>YEAR</a:t>
                      </a:r>
                      <a:endParaRPr lang="en-IN" dirty="0"/>
                    </a:p>
                  </a:txBody>
                  <a:tcPr anchor="ctr">
                    <a:solidFill>
                      <a:schemeClr val="tx2">
                        <a:lumMod val="20000"/>
                        <a:lumOff val="80000"/>
                      </a:schemeClr>
                    </a:solidFill>
                  </a:tcPr>
                </a:tc>
                <a:tc>
                  <a:txBody>
                    <a:bodyPr/>
                    <a:lstStyle/>
                    <a:p>
                      <a:pPr algn="ctr"/>
                      <a:r>
                        <a:rPr lang="en-US" dirty="0"/>
                        <a:t>METHOD USED</a:t>
                      </a:r>
                      <a:endParaRPr lang="en-IN" dirty="0"/>
                    </a:p>
                  </a:txBody>
                  <a:tcPr anchor="ctr">
                    <a:solidFill>
                      <a:schemeClr val="tx2">
                        <a:lumMod val="20000"/>
                        <a:lumOff val="80000"/>
                      </a:schemeClr>
                    </a:solidFill>
                  </a:tcPr>
                </a:tc>
                <a:tc>
                  <a:txBody>
                    <a:bodyPr/>
                    <a:lstStyle/>
                    <a:p>
                      <a:pPr algn="ctr"/>
                      <a:r>
                        <a:rPr lang="en-US" dirty="0"/>
                        <a:t>ADVANTAGE</a:t>
                      </a:r>
                      <a:endParaRPr lang="en-IN" dirty="0"/>
                    </a:p>
                  </a:txBody>
                  <a:tcPr anchor="ctr">
                    <a:solidFill>
                      <a:schemeClr val="tx2">
                        <a:lumMod val="20000"/>
                        <a:lumOff val="80000"/>
                      </a:schemeClr>
                    </a:solidFill>
                  </a:tcPr>
                </a:tc>
                <a:tc>
                  <a:txBody>
                    <a:bodyPr/>
                    <a:lstStyle/>
                    <a:p>
                      <a:pPr algn="ctr"/>
                      <a:r>
                        <a:rPr lang="en-US" dirty="0"/>
                        <a:t>DISADVANTAGE</a:t>
                      </a:r>
                      <a:endParaRPr lang="en-IN" dirty="0"/>
                    </a:p>
                  </a:txBody>
                  <a:tcPr anchor="ctr">
                    <a:solidFill>
                      <a:schemeClr val="tx2">
                        <a:lumMod val="20000"/>
                        <a:lumOff val="80000"/>
                      </a:schemeClr>
                    </a:solidFill>
                  </a:tcPr>
                </a:tc>
                <a:extLst>
                  <a:ext uri="{0D108BD9-81ED-4DB2-BD59-A6C34878D82A}">
                    <a16:rowId xmlns:a16="http://schemas.microsoft.com/office/drawing/2014/main" val="10000"/>
                  </a:ext>
                </a:extLst>
              </a:tr>
              <a:tr h="1814546">
                <a:tc>
                  <a:txBody>
                    <a:bodyPr/>
                    <a:lstStyle/>
                    <a:p>
                      <a:pPr algn="ctr">
                        <a:lnSpc>
                          <a:spcPct val="115000"/>
                        </a:lnSpc>
                      </a:pPr>
                      <a:r>
                        <a:rPr lang="en-IN" sz="1200" dirty="0">
                          <a:effectLst/>
                        </a:rPr>
                        <a:t>Kuriakose, </a:t>
                      </a:r>
                      <a:r>
                        <a:rPr lang="en-IN" sz="1200" dirty="0" err="1">
                          <a:effectLst/>
                        </a:rPr>
                        <a:t>Bineeth</a:t>
                      </a:r>
                      <a:r>
                        <a:rPr lang="en-IN" sz="1200" dirty="0">
                          <a:effectLst/>
                        </a:rPr>
                        <a:t>, Raju Shrestha, and </a:t>
                      </a:r>
                      <a:r>
                        <a:rPr lang="en-IN" sz="1200" dirty="0" err="1">
                          <a:effectLst/>
                        </a:rPr>
                        <a:t>Frode</a:t>
                      </a:r>
                      <a:r>
                        <a:rPr lang="en-IN" sz="1200" dirty="0">
                          <a:effectLst/>
                        </a:rPr>
                        <a:t> </a:t>
                      </a:r>
                      <a:r>
                        <a:rPr lang="en-IN" sz="1200" dirty="0" err="1">
                          <a:effectLst/>
                        </a:rPr>
                        <a:t>Eika</a:t>
                      </a:r>
                      <a:r>
                        <a:rPr lang="en-IN" sz="1200" dirty="0">
                          <a:effectLst/>
                        </a:rPr>
                        <a:t> Sandnes. </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r>
                        <a:rPr lang="en-US" sz="1200" dirty="0">
                          <a:effectLst/>
                        </a:rPr>
                        <a:t>LiDAR-based obstacle detection and distance estimation in navigation assistance for visually impaired</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r>
                        <a:rPr lang="en-IN" sz="1200" dirty="0">
                          <a:effectLst/>
                        </a:rPr>
                        <a:t>2023</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r>
                        <a:rPr lang="en-US" sz="1200" dirty="0">
                          <a:effectLst/>
                        </a:rPr>
                        <a:t>- LiDAR technology for obstacle detection  </a:t>
                      </a:r>
                    </a:p>
                    <a:p>
                      <a:pPr algn="ctr"/>
                      <a:r>
                        <a:rPr lang="en-US" sz="1200" dirty="0">
                          <a:effectLst/>
                        </a:rPr>
                        <a:t>- Distance estimation algorithms  </a:t>
                      </a:r>
                    </a:p>
                    <a:p>
                      <a:pPr algn="ctr"/>
                      <a:r>
                        <a:rPr lang="en-US" sz="1200" dirty="0">
                          <a:effectLst/>
                        </a:rPr>
                        <a:t>- Real-time data processing for navigation assistance </a:t>
                      </a:r>
                      <a:endParaRPr lang="en-IN" sz="1200" dirty="0">
                        <a:solidFill>
                          <a:srgbClr val="000000"/>
                        </a:solidFill>
                        <a:effectLst/>
                        <a:latin typeface="Arial" panose="020B0604020202020204" pitchFamily="34" charset="0"/>
                        <a:ea typeface="Times New Roman" panose="02020603050405020304" pitchFamily="18" charset="0"/>
                      </a:endParaRPr>
                    </a:p>
                  </a:txBody>
                  <a:tcPr marL="68580" marR="68580" marT="0" marB="0" anchor="ctr"/>
                </a:tc>
                <a:tc>
                  <a:txBody>
                    <a:bodyPr/>
                    <a:lstStyle/>
                    <a:p>
                      <a:r>
                        <a:rPr lang="en-US" sz="1200" dirty="0"/>
                        <a:t>* Leverages advanced technology for potential solutions.</a:t>
                      </a:r>
                    </a:p>
                    <a:p>
                      <a:r>
                        <a:rPr lang="en-US" sz="1200" dirty="0"/>
                        <a:t>* Demonstrates practical implementation.</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t>* Limited scope and focus.</a:t>
                      </a:r>
                    </a:p>
                    <a:p>
                      <a:r>
                        <a:rPr lang="en-US" sz="1200" dirty="0"/>
                        <a:t>* Neglects user-centric design.</a:t>
                      </a:r>
                    </a:p>
                    <a:p>
                      <a:r>
                        <a:rPr lang="en-US" sz="1200" dirty="0"/>
                        <a:t>* Lacks detailed system information.</a:t>
                      </a:r>
                      <a:endParaRPr lang="en-IN" sz="1200" dirty="0"/>
                    </a:p>
                  </a:txBody>
                  <a:tcPr/>
                </a:tc>
                <a:extLst>
                  <a:ext uri="{0D108BD9-81ED-4DB2-BD59-A6C34878D82A}">
                    <a16:rowId xmlns:a16="http://schemas.microsoft.com/office/drawing/2014/main" val="10001"/>
                  </a:ext>
                </a:extLst>
              </a:tr>
              <a:tr h="1743643">
                <a:tc>
                  <a:txBody>
                    <a:bodyPr/>
                    <a:lstStyle/>
                    <a:p>
                      <a:pPr algn="ctr">
                        <a:lnSpc>
                          <a:spcPct val="115000"/>
                        </a:lnSpc>
                      </a:pPr>
                      <a:r>
                        <a:rPr lang="en-IN" sz="1200" dirty="0">
                          <a:effectLst/>
                        </a:rPr>
                        <a:t>Hakobyan, </a:t>
                      </a:r>
                      <a:r>
                        <a:rPr lang="en-IN" sz="1200" dirty="0" err="1">
                          <a:effectLst/>
                        </a:rPr>
                        <a:t>Lilit</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r>
                        <a:rPr lang="en-US" sz="1200" dirty="0">
                          <a:effectLst/>
                        </a:rPr>
                        <a:t>Mobile assistive technologies for the visually impaired</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indent="0" algn="ctr">
                        <a:buNone/>
                      </a:pPr>
                      <a:r>
                        <a:rPr lang="en-US" sz="1200" dirty="0"/>
                        <a:t>2024</a:t>
                      </a:r>
                      <a:endParaRPr lang="en-US" sz="1200" b="0" dirty="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indent="0" algn="ctr">
                        <a:buNone/>
                      </a:pPr>
                      <a:r>
                        <a:rPr lang="en-US" sz="1200" dirty="0"/>
                        <a:t>- Accessibility features integration  </a:t>
                      </a:r>
                    </a:p>
                    <a:p>
                      <a:pPr indent="0" algn="ctr">
                        <a:buNone/>
                      </a:pPr>
                      <a:r>
                        <a:rPr lang="en-US" sz="1200" dirty="0"/>
                        <a:t>- Sensor-based environment mapping  </a:t>
                      </a:r>
                    </a:p>
                    <a:p>
                      <a:pPr indent="0" algn="ctr">
                        <a:buNone/>
                      </a:pPr>
                      <a:r>
                        <a:rPr lang="en-US" sz="1200" dirty="0"/>
                        <a:t>- User interface design for ease of use </a:t>
                      </a:r>
                      <a:endParaRPr lang="en-US" sz="1200" b="0" dirty="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r>
                        <a:rPr lang="en-US" sz="1200" dirty="0"/>
                        <a:t>*Increases independence and confidence in users</a:t>
                      </a:r>
                    </a:p>
                    <a:p>
                      <a:pPr algn="ctr"/>
                      <a:r>
                        <a:rPr lang="en-US" sz="1200" dirty="0"/>
                        <a:t>*Offers various tools for accessing information</a:t>
                      </a:r>
                    </a:p>
                    <a:p>
                      <a:pPr algn="ctr"/>
                      <a:r>
                        <a:rPr lang="en-US" sz="1200" dirty="0"/>
                        <a:t>*Facilitates navigation with real-time guidance</a:t>
                      </a:r>
                      <a:endParaRPr lang="en-IN" sz="1200" dirty="0"/>
                    </a:p>
                  </a:txBody>
                  <a:tcPr anchor="ctr"/>
                </a:tc>
                <a:tc>
                  <a:txBody>
                    <a:bodyPr/>
                    <a:lstStyle/>
                    <a:p>
                      <a:pPr algn="ctr"/>
                      <a:r>
                        <a:rPr lang="en-US" sz="1200" dirty="0"/>
                        <a:t>*Can be costly and limit access for some users</a:t>
                      </a:r>
                    </a:p>
                    <a:p>
                      <a:pPr algn="ctr"/>
                      <a:r>
                        <a:rPr lang="en-US" sz="1200" dirty="0"/>
                        <a:t>*Performance may vary due to environmental factors</a:t>
                      </a:r>
                    </a:p>
                    <a:p>
                      <a:pPr algn="ctr"/>
                      <a:r>
                        <a:rPr lang="en-US" sz="1200" dirty="0"/>
                        <a:t>*Users may experience a learning curve when adopting new technologies</a:t>
                      </a:r>
                      <a:endParaRPr lang="en-IN" sz="1200" dirty="0"/>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754639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9D1BCA-F0AF-BB4E-74F7-04ABD7B291E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187E5C4-E509-EF54-B832-D31451615779}"/>
              </a:ext>
            </a:extLst>
          </p:cNvPr>
          <p:cNvSpPr txBox="1"/>
          <p:nvPr/>
        </p:nvSpPr>
        <p:spPr>
          <a:xfrm>
            <a:off x="720762" y="710005"/>
            <a:ext cx="4410635"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4400" b="0" i="0" u="none" strike="noStrike" kern="1200" cap="none" spc="0" normalizeH="0" baseline="0" noProof="0" dirty="0">
                <a:ln>
                  <a:noFill/>
                </a:ln>
                <a:solidFill>
                  <a:srgbClr val="00B050"/>
                </a:solidFill>
                <a:effectLst/>
                <a:uLnTx/>
                <a:uFillTx/>
                <a:latin typeface="Calibri Light" panose="020F0302020204030204"/>
                <a:ea typeface="+mn-ea"/>
                <a:cs typeface="+mn-cs"/>
              </a:rPr>
              <a:t>Literature Survey 3 </a:t>
            </a:r>
            <a:endParaRPr kumimoji="0" lang="en-US" sz="24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4" name="Table 3">
            <a:extLst>
              <a:ext uri="{FF2B5EF4-FFF2-40B4-BE49-F238E27FC236}">
                <a16:creationId xmlns:a16="http://schemas.microsoft.com/office/drawing/2014/main" id="{18B5D07A-5C63-0AB1-D8AE-EE3235A19DD1}"/>
              </a:ext>
            </a:extLst>
          </p:cNvPr>
          <p:cNvGraphicFramePr>
            <a:graphicFrameLocks noGrp="1"/>
          </p:cNvGraphicFramePr>
          <p:nvPr/>
        </p:nvGraphicFramePr>
        <p:xfrm>
          <a:off x="831520" y="1595170"/>
          <a:ext cx="10443205" cy="4263846"/>
        </p:xfrm>
        <a:graphic>
          <a:graphicData uri="http://schemas.openxmlformats.org/drawingml/2006/table">
            <a:tbl>
              <a:tblPr firstRow="1" bandRow="1"/>
              <a:tblGrid>
                <a:gridCol w="1169808">
                  <a:extLst>
                    <a:ext uri="{9D8B030D-6E8A-4147-A177-3AD203B41FA5}">
                      <a16:colId xmlns:a16="http://schemas.microsoft.com/office/drawing/2014/main" val="20000"/>
                    </a:ext>
                  </a:extLst>
                </a:gridCol>
                <a:gridCol w="1725283">
                  <a:extLst>
                    <a:ext uri="{9D8B030D-6E8A-4147-A177-3AD203B41FA5}">
                      <a16:colId xmlns:a16="http://schemas.microsoft.com/office/drawing/2014/main" val="20001"/>
                    </a:ext>
                  </a:extLst>
                </a:gridCol>
                <a:gridCol w="1199072">
                  <a:extLst>
                    <a:ext uri="{9D8B030D-6E8A-4147-A177-3AD203B41FA5}">
                      <a16:colId xmlns:a16="http://schemas.microsoft.com/office/drawing/2014/main" val="20002"/>
                    </a:ext>
                  </a:extLst>
                </a:gridCol>
                <a:gridCol w="2380890">
                  <a:extLst>
                    <a:ext uri="{9D8B030D-6E8A-4147-A177-3AD203B41FA5}">
                      <a16:colId xmlns:a16="http://schemas.microsoft.com/office/drawing/2014/main" val="20003"/>
                    </a:ext>
                  </a:extLst>
                </a:gridCol>
                <a:gridCol w="2044461">
                  <a:extLst>
                    <a:ext uri="{9D8B030D-6E8A-4147-A177-3AD203B41FA5}">
                      <a16:colId xmlns:a16="http://schemas.microsoft.com/office/drawing/2014/main" val="20004"/>
                    </a:ext>
                  </a:extLst>
                </a:gridCol>
                <a:gridCol w="1923691">
                  <a:extLst>
                    <a:ext uri="{9D8B030D-6E8A-4147-A177-3AD203B41FA5}">
                      <a16:colId xmlns:a16="http://schemas.microsoft.com/office/drawing/2014/main" val="20005"/>
                    </a:ext>
                  </a:extLst>
                </a:gridCol>
              </a:tblGrid>
              <a:tr h="705657">
                <a:tc>
                  <a:txBody>
                    <a:bodyPr/>
                    <a:lstStyle/>
                    <a:p>
                      <a:pPr algn="ctr"/>
                      <a:r>
                        <a:rPr lang="en-US" dirty="0"/>
                        <a:t>AUTHORS</a:t>
                      </a:r>
                      <a:endParaRPr lang="en-IN" dirty="0"/>
                    </a:p>
                  </a:txBody>
                  <a:tcPr anchor="ctr">
                    <a:solidFill>
                      <a:schemeClr val="tx2">
                        <a:lumMod val="20000"/>
                        <a:lumOff val="80000"/>
                      </a:schemeClr>
                    </a:solidFill>
                  </a:tcPr>
                </a:tc>
                <a:tc>
                  <a:txBody>
                    <a:bodyPr/>
                    <a:lstStyle/>
                    <a:p>
                      <a:pPr algn="ctr"/>
                      <a:r>
                        <a:rPr lang="en-US" dirty="0"/>
                        <a:t>PAPER TITLE</a:t>
                      </a:r>
                      <a:endParaRPr lang="en-IN" dirty="0"/>
                    </a:p>
                  </a:txBody>
                  <a:tcPr anchor="ctr">
                    <a:solidFill>
                      <a:schemeClr val="tx2">
                        <a:lumMod val="20000"/>
                        <a:lumOff val="80000"/>
                      </a:schemeClr>
                    </a:solidFill>
                  </a:tcPr>
                </a:tc>
                <a:tc>
                  <a:txBody>
                    <a:bodyPr/>
                    <a:lstStyle/>
                    <a:p>
                      <a:pPr algn="ctr"/>
                      <a:r>
                        <a:rPr lang="en-US" dirty="0"/>
                        <a:t>YEAR</a:t>
                      </a:r>
                      <a:endParaRPr lang="en-IN" dirty="0"/>
                    </a:p>
                  </a:txBody>
                  <a:tcPr anchor="ctr">
                    <a:solidFill>
                      <a:schemeClr val="tx2">
                        <a:lumMod val="20000"/>
                        <a:lumOff val="80000"/>
                      </a:schemeClr>
                    </a:solidFill>
                  </a:tcPr>
                </a:tc>
                <a:tc>
                  <a:txBody>
                    <a:bodyPr/>
                    <a:lstStyle/>
                    <a:p>
                      <a:pPr algn="ctr"/>
                      <a:r>
                        <a:rPr lang="en-US" dirty="0"/>
                        <a:t>METHOD USED</a:t>
                      </a:r>
                      <a:endParaRPr lang="en-IN" dirty="0"/>
                    </a:p>
                  </a:txBody>
                  <a:tcPr anchor="ctr">
                    <a:solidFill>
                      <a:schemeClr val="tx2">
                        <a:lumMod val="20000"/>
                        <a:lumOff val="80000"/>
                      </a:schemeClr>
                    </a:solidFill>
                  </a:tcPr>
                </a:tc>
                <a:tc>
                  <a:txBody>
                    <a:bodyPr/>
                    <a:lstStyle/>
                    <a:p>
                      <a:pPr algn="ctr"/>
                      <a:r>
                        <a:rPr lang="en-US" dirty="0"/>
                        <a:t>ADVANTAGE</a:t>
                      </a:r>
                      <a:endParaRPr lang="en-IN" dirty="0"/>
                    </a:p>
                  </a:txBody>
                  <a:tcPr anchor="ctr">
                    <a:solidFill>
                      <a:schemeClr val="tx2">
                        <a:lumMod val="20000"/>
                        <a:lumOff val="80000"/>
                      </a:schemeClr>
                    </a:solidFill>
                  </a:tcPr>
                </a:tc>
                <a:tc>
                  <a:txBody>
                    <a:bodyPr/>
                    <a:lstStyle/>
                    <a:p>
                      <a:pPr algn="ctr"/>
                      <a:r>
                        <a:rPr lang="en-US" dirty="0"/>
                        <a:t>DISADVANTAGE</a:t>
                      </a:r>
                      <a:endParaRPr lang="en-IN" dirty="0"/>
                    </a:p>
                  </a:txBody>
                  <a:tcPr anchor="ctr">
                    <a:solidFill>
                      <a:schemeClr val="tx2">
                        <a:lumMod val="20000"/>
                        <a:lumOff val="80000"/>
                      </a:schemeClr>
                    </a:solidFill>
                  </a:tcPr>
                </a:tc>
                <a:extLst>
                  <a:ext uri="{0D108BD9-81ED-4DB2-BD59-A6C34878D82A}">
                    <a16:rowId xmlns:a16="http://schemas.microsoft.com/office/drawing/2014/main" val="10000"/>
                  </a:ext>
                </a:extLst>
              </a:tr>
              <a:tr h="1814546">
                <a:tc>
                  <a:txBody>
                    <a:bodyPr/>
                    <a:lstStyle/>
                    <a:p>
                      <a:pPr algn="ctr">
                        <a:lnSpc>
                          <a:spcPct val="115000"/>
                        </a:lnSpc>
                      </a:pPr>
                      <a:endParaRPr lang="en-IN" sz="1200" dirty="0">
                        <a:effectLst/>
                      </a:endParaRPr>
                    </a:p>
                    <a:p>
                      <a:pPr algn="ctr">
                        <a:lnSpc>
                          <a:spcPct val="115000"/>
                        </a:lnSpc>
                      </a:pPr>
                      <a:r>
                        <a:rPr lang="en-IN" sz="1200" dirty="0">
                          <a:effectLst/>
                        </a:rPr>
                        <a:t>Kumar, Bhavesh</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endParaRPr lang="en-US" sz="1200" dirty="0">
                        <a:effectLst/>
                      </a:endParaRPr>
                    </a:p>
                    <a:p>
                      <a:pPr algn="ctr">
                        <a:lnSpc>
                          <a:spcPct val="115000"/>
                        </a:lnSpc>
                      </a:pPr>
                      <a:r>
                        <a:rPr lang="en-US" sz="1200" dirty="0">
                          <a:effectLst/>
                        </a:rPr>
                        <a:t>Visual assistant for the visually impaired</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endParaRPr lang="en-IN" sz="1200" dirty="0">
                        <a:effectLst/>
                      </a:endParaRPr>
                    </a:p>
                    <a:p>
                      <a:pPr algn="ctr">
                        <a:lnSpc>
                          <a:spcPct val="115000"/>
                        </a:lnSpc>
                      </a:pPr>
                      <a:r>
                        <a:rPr lang="en-IN" sz="1200" dirty="0">
                          <a:effectLst/>
                        </a:rPr>
                        <a:t>2022</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r>
                        <a:rPr lang="en-IN" sz="1200" dirty="0">
                          <a:effectLst/>
                        </a:rPr>
                        <a:t>- Sensor-based obstacle detection  </a:t>
                      </a:r>
                    </a:p>
                    <a:p>
                      <a:pPr algn="ctr"/>
                      <a:r>
                        <a:rPr lang="en-IN" sz="1200" dirty="0">
                          <a:effectLst/>
                        </a:rPr>
                        <a:t>- Real-time navigation assistance </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r>
                        <a:rPr lang="en-US" sz="1200" dirty="0"/>
                        <a:t>*Enhances independence in navigation and daily tasks</a:t>
                      </a:r>
                    </a:p>
                    <a:p>
                      <a:pPr algn="ctr"/>
                      <a:r>
                        <a:rPr lang="en-US" sz="1200" dirty="0"/>
                        <a:t>*Provides real-time information and feedback</a:t>
                      </a:r>
                    </a:p>
                    <a:p>
                      <a:pPr algn="ctr"/>
                      <a:r>
                        <a:rPr lang="en-US" sz="1200" dirty="0"/>
                        <a:t>*Supports communication and social interaction</a:t>
                      </a:r>
                    </a:p>
                  </a:txBody>
                  <a:tcPr anchor="ctr"/>
                </a:tc>
                <a:tc>
                  <a:txBody>
                    <a:bodyPr/>
                    <a:lstStyle/>
                    <a:p>
                      <a:pPr algn="ctr"/>
                      <a:r>
                        <a:rPr lang="en-US" sz="1200" dirty="0"/>
                        <a:t>*Limited accessibility and affordability</a:t>
                      </a:r>
                    </a:p>
                    <a:p>
                      <a:pPr algn="ctr"/>
                      <a:r>
                        <a:rPr lang="en-US" sz="1200" dirty="0"/>
                        <a:t>*Dependence on technology and potential reliability issues</a:t>
                      </a:r>
                    </a:p>
                    <a:p>
                      <a:pPr algn="ctr"/>
                      <a:r>
                        <a:rPr lang="en-US" sz="1200" dirty="0"/>
                        <a:t>*May require a steep learning curve for some users</a:t>
                      </a:r>
                      <a:endParaRPr lang="en-IN" sz="1200" dirty="0"/>
                    </a:p>
                  </a:txBody>
                  <a:tcPr anchor="ctr"/>
                </a:tc>
                <a:extLst>
                  <a:ext uri="{0D108BD9-81ED-4DB2-BD59-A6C34878D82A}">
                    <a16:rowId xmlns:a16="http://schemas.microsoft.com/office/drawing/2014/main" val="10001"/>
                  </a:ext>
                </a:extLst>
              </a:tr>
              <a:tr h="1743643">
                <a:tc>
                  <a:txBody>
                    <a:bodyPr/>
                    <a:lstStyle/>
                    <a:p>
                      <a:pPr algn="ctr">
                        <a:lnSpc>
                          <a:spcPct val="115000"/>
                        </a:lnSpc>
                      </a:pPr>
                      <a:r>
                        <a:rPr lang="en-IN" sz="1200" dirty="0" err="1">
                          <a:effectLst/>
                        </a:rPr>
                        <a:t>Gayitri</a:t>
                      </a:r>
                      <a:r>
                        <a:rPr lang="en-IN" sz="1200" dirty="0">
                          <a:effectLst/>
                        </a:rPr>
                        <a:t>, H. M</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r>
                        <a:rPr lang="en-US" sz="1200" dirty="0">
                          <a:effectLst/>
                        </a:rPr>
                        <a:t>Al Based Advanced Navigation Assistant for the Visually Impaired</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r>
                        <a:rPr lang="en-IN" sz="1200" dirty="0">
                          <a:effectLst/>
                        </a:rPr>
                        <a:t>2023</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r>
                        <a:rPr lang="en-US" sz="1200" dirty="0">
                          <a:effectLst/>
                        </a:rPr>
                        <a:t>- AI algorithms for obstacle recognition  </a:t>
                      </a:r>
                    </a:p>
                    <a:p>
                      <a:pPr algn="ctr"/>
                      <a:r>
                        <a:rPr lang="en-US" sz="1200" dirty="0">
                          <a:effectLst/>
                        </a:rPr>
                        <a:t>- Real-time route optimization </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r>
                        <a:rPr lang="en-US" sz="1200" dirty="0"/>
                        <a:t>*Provides precise navigation assistance in real-time</a:t>
                      </a:r>
                    </a:p>
                    <a:p>
                      <a:pPr algn="ctr"/>
                      <a:r>
                        <a:rPr lang="en-US" sz="1200" dirty="0"/>
                        <a:t>*Enhances safety by alerting users to obstacles</a:t>
                      </a:r>
                    </a:p>
                    <a:p>
                      <a:pPr algn="ctr"/>
                      <a:r>
                        <a:rPr lang="en-US" sz="1200" dirty="0"/>
                        <a:t>*Utilizes AI for personalized user experiences</a:t>
                      </a:r>
                      <a:endParaRPr lang="en-IN" sz="1200" dirty="0"/>
                    </a:p>
                  </a:txBody>
                  <a:tcPr anchor="ctr"/>
                </a:tc>
                <a:tc>
                  <a:txBody>
                    <a:bodyPr/>
                    <a:lstStyle/>
                    <a:p>
                      <a:pPr algn="ctr"/>
                      <a:r>
                        <a:rPr lang="en-US" sz="1200" dirty="0"/>
                        <a:t>*Dependence on technology may lead to reliability issues</a:t>
                      </a:r>
                    </a:p>
                    <a:p>
                      <a:pPr algn="ctr"/>
                      <a:r>
                        <a:rPr lang="en-US" sz="1200" dirty="0"/>
                        <a:t>*High development and maintenance costs</a:t>
                      </a:r>
                    </a:p>
                    <a:p>
                      <a:pPr algn="ctr"/>
                      <a:r>
                        <a:rPr lang="en-US" sz="1200" dirty="0"/>
                        <a:t>*Potential privacy concerns with data collection and usage</a:t>
                      </a:r>
                      <a:endParaRPr lang="en-IN" sz="1200" dirty="0"/>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272563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9C7C9-6070-FA52-4814-3A50911B8F6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3B54B57-ABC5-1F2C-8380-28ADD1A5858D}"/>
              </a:ext>
            </a:extLst>
          </p:cNvPr>
          <p:cNvSpPr txBox="1"/>
          <p:nvPr/>
        </p:nvSpPr>
        <p:spPr>
          <a:xfrm>
            <a:off x="720762" y="710005"/>
            <a:ext cx="4410635"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4400" b="0" i="0" u="none" strike="noStrike" kern="1200" cap="none" spc="0" normalizeH="0" baseline="0" noProof="0" dirty="0">
                <a:ln>
                  <a:noFill/>
                </a:ln>
                <a:solidFill>
                  <a:srgbClr val="00B050"/>
                </a:solidFill>
                <a:effectLst/>
                <a:uLnTx/>
                <a:uFillTx/>
                <a:latin typeface="Calibri Light" panose="020F0302020204030204"/>
                <a:ea typeface="+mn-ea"/>
                <a:cs typeface="+mn-cs"/>
              </a:rPr>
              <a:t>Literature Survey 4 </a:t>
            </a:r>
            <a:endParaRPr kumimoji="0" lang="en-US" sz="24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4" name="Table 3">
            <a:extLst>
              <a:ext uri="{FF2B5EF4-FFF2-40B4-BE49-F238E27FC236}">
                <a16:creationId xmlns:a16="http://schemas.microsoft.com/office/drawing/2014/main" id="{0D1F63AB-6D8C-EB7C-5758-A52EDE249BE8}"/>
              </a:ext>
            </a:extLst>
          </p:cNvPr>
          <p:cNvGraphicFramePr>
            <a:graphicFrameLocks noGrp="1"/>
          </p:cNvGraphicFramePr>
          <p:nvPr/>
        </p:nvGraphicFramePr>
        <p:xfrm>
          <a:off x="831520" y="1595170"/>
          <a:ext cx="10443205" cy="4263846"/>
        </p:xfrm>
        <a:graphic>
          <a:graphicData uri="http://schemas.openxmlformats.org/drawingml/2006/table">
            <a:tbl>
              <a:tblPr firstRow="1" bandRow="1"/>
              <a:tblGrid>
                <a:gridCol w="1169808">
                  <a:extLst>
                    <a:ext uri="{9D8B030D-6E8A-4147-A177-3AD203B41FA5}">
                      <a16:colId xmlns:a16="http://schemas.microsoft.com/office/drawing/2014/main" val="20000"/>
                    </a:ext>
                  </a:extLst>
                </a:gridCol>
                <a:gridCol w="1725283">
                  <a:extLst>
                    <a:ext uri="{9D8B030D-6E8A-4147-A177-3AD203B41FA5}">
                      <a16:colId xmlns:a16="http://schemas.microsoft.com/office/drawing/2014/main" val="20001"/>
                    </a:ext>
                  </a:extLst>
                </a:gridCol>
                <a:gridCol w="1199072">
                  <a:extLst>
                    <a:ext uri="{9D8B030D-6E8A-4147-A177-3AD203B41FA5}">
                      <a16:colId xmlns:a16="http://schemas.microsoft.com/office/drawing/2014/main" val="20002"/>
                    </a:ext>
                  </a:extLst>
                </a:gridCol>
                <a:gridCol w="2380890">
                  <a:extLst>
                    <a:ext uri="{9D8B030D-6E8A-4147-A177-3AD203B41FA5}">
                      <a16:colId xmlns:a16="http://schemas.microsoft.com/office/drawing/2014/main" val="20003"/>
                    </a:ext>
                  </a:extLst>
                </a:gridCol>
                <a:gridCol w="2044461">
                  <a:extLst>
                    <a:ext uri="{9D8B030D-6E8A-4147-A177-3AD203B41FA5}">
                      <a16:colId xmlns:a16="http://schemas.microsoft.com/office/drawing/2014/main" val="20004"/>
                    </a:ext>
                  </a:extLst>
                </a:gridCol>
                <a:gridCol w="1923691">
                  <a:extLst>
                    <a:ext uri="{9D8B030D-6E8A-4147-A177-3AD203B41FA5}">
                      <a16:colId xmlns:a16="http://schemas.microsoft.com/office/drawing/2014/main" val="20005"/>
                    </a:ext>
                  </a:extLst>
                </a:gridCol>
              </a:tblGrid>
              <a:tr h="705657">
                <a:tc>
                  <a:txBody>
                    <a:bodyPr/>
                    <a:lstStyle/>
                    <a:p>
                      <a:pPr algn="ctr"/>
                      <a:r>
                        <a:rPr lang="en-US" dirty="0"/>
                        <a:t>AUTHORS</a:t>
                      </a:r>
                      <a:endParaRPr lang="en-IN" dirty="0"/>
                    </a:p>
                  </a:txBody>
                  <a:tcPr anchor="ctr">
                    <a:solidFill>
                      <a:schemeClr val="tx2">
                        <a:lumMod val="20000"/>
                        <a:lumOff val="80000"/>
                      </a:schemeClr>
                    </a:solidFill>
                  </a:tcPr>
                </a:tc>
                <a:tc>
                  <a:txBody>
                    <a:bodyPr/>
                    <a:lstStyle/>
                    <a:p>
                      <a:pPr algn="ctr"/>
                      <a:r>
                        <a:rPr lang="en-US" dirty="0"/>
                        <a:t>PAPER TITLE</a:t>
                      </a:r>
                      <a:endParaRPr lang="en-IN" dirty="0"/>
                    </a:p>
                  </a:txBody>
                  <a:tcPr anchor="ctr">
                    <a:solidFill>
                      <a:schemeClr val="tx2">
                        <a:lumMod val="20000"/>
                        <a:lumOff val="80000"/>
                      </a:schemeClr>
                    </a:solidFill>
                  </a:tcPr>
                </a:tc>
                <a:tc>
                  <a:txBody>
                    <a:bodyPr/>
                    <a:lstStyle/>
                    <a:p>
                      <a:pPr algn="ctr"/>
                      <a:r>
                        <a:rPr lang="en-US" dirty="0"/>
                        <a:t>YEAR</a:t>
                      </a:r>
                      <a:endParaRPr lang="en-IN" dirty="0"/>
                    </a:p>
                  </a:txBody>
                  <a:tcPr anchor="ctr">
                    <a:solidFill>
                      <a:schemeClr val="tx2">
                        <a:lumMod val="20000"/>
                        <a:lumOff val="80000"/>
                      </a:schemeClr>
                    </a:solidFill>
                  </a:tcPr>
                </a:tc>
                <a:tc>
                  <a:txBody>
                    <a:bodyPr/>
                    <a:lstStyle/>
                    <a:p>
                      <a:pPr algn="ctr"/>
                      <a:r>
                        <a:rPr lang="en-US" dirty="0"/>
                        <a:t>METHOD USED</a:t>
                      </a:r>
                      <a:endParaRPr lang="en-IN" dirty="0"/>
                    </a:p>
                  </a:txBody>
                  <a:tcPr anchor="ctr">
                    <a:solidFill>
                      <a:schemeClr val="tx2">
                        <a:lumMod val="20000"/>
                        <a:lumOff val="80000"/>
                      </a:schemeClr>
                    </a:solidFill>
                  </a:tcPr>
                </a:tc>
                <a:tc>
                  <a:txBody>
                    <a:bodyPr/>
                    <a:lstStyle/>
                    <a:p>
                      <a:pPr algn="ctr"/>
                      <a:r>
                        <a:rPr lang="en-US" dirty="0"/>
                        <a:t>ADVANTAGE</a:t>
                      </a:r>
                      <a:endParaRPr lang="en-IN" dirty="0"/>
                    </a:p>
                  </a:txBody>
                  <a:tcPr anchor="ctr">
                    <a:solidFill>
                      <a:schemeClr val="tx2">
                        <a:lumMod val="20000"/>
                        <a:lumOff val="80000"/>
                      </a:schemeClr>
                    </a:solidFill>
                  </a:tcPr>
                </a:tc>
                <a:tc>
                  <a:txBody>
                    <a:bodyPr/>
                    <a:lstStyle/>
                    <a:p>
                      <a:pPr algn="ctr"/>
                      <a:r>
                        <a:rPr lang="en-US" dirty="0"/>
                        <a:t>DISADVANTAGE</a:t>
                      </a:r>
                      <a:endParaRPr lang="en-IN" dirty="0"/>
                    </a:p>
                  </a:txBody>
                  <a:tcPr anchor="ctr">
                    <a:solidFill>
                      <a:schemeClr val="tx2">
                        <a:lumMod val="20000"/>
                        <a:lumOff val="80000"/>
                      </a:schemeClr>
                    </a:solidFill>
                  </a:tcPr>
                </a:tc>
                <a:extLst>
                  <a:ext uri="{0D108BD9-81ED-4DB2-BD59-A6C34878D82A}">
                    <a16:rowId xmlns:a16="http://schemas.microsoft.com/office/drawing/2014/main" val="10000"/>
                  </a:ext>
                </a:extLst>
              </a:tr>
              <a:tr h="1814546">
                <a:tc>
                  <a:txBody>
                    <a:bodyPr/>
                    <a:lstStyle/>
                    <a:p>
                      <a:pPr marL="0" indent="0" algn="ctr">
                        <a:lnSpc>
                          <a:spcPct val="115000"/>
                        </a:lnSpc>
                        <a:buNone/>
                      </a:pPr>
                      <a:r>
                        <a:rPr lang="en-IN" sz="1200" dirty="0" err="1">
                          <a:effectLst/>
                        </a:rPr>
                        <a:t>Tapu</a:t>
                      </a:r>
                      <a:r>
                        <a:rPr lang="en-IN" sz="1200" dirty="0">
                          <a:effectLst/>
                        </a:rPr>
                        <a:t>, Ruxandra, Bogdan </a:t>
                      </a:r>
                      <a:r>
                        <a:rPr lang="en-IN" sz="1200" dirty="0" err="1">
                          <a:effectLst/>
                        </a:rPr>
                        <a:t>Mocanu</a:t>
                      </a:r>
                      <a:r>
                        <a:rPr lang="en-IN" sz="1200" dirty="0">
                          <a:effectLst/>
                        </a:rPr>
                        <a:t>, and Titus </a:t>
                      </a:r>
                      <a:r>
                        <a:rPr lang="en-IN" sz="1200" dirty="0" err="1">
                          <a:effectLst/>
                        </a:rPr>
                        <a:t>Zaharia</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r>
                        <a:rPr lang="en-US" sz="1200" dirty="0">
                          <a:effectLst/>
                        </a:rPr>
                        <a:t>A smartphone assistant used to increase the mobility of visual impaired people</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indent="0" algn="ctr">
                        <a:buNone/>
                      </a:pPr>
                      <a:r>
                        <a:rPr lang="en-US" sz="1200" dirty="0"/>
                        <a:t>2023</a:t>
                      </a:r>
                      <a:endParaRPr lang="en-US" sz="1200" b="0" dirty="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r>
                        <a:rPr lang="en-US" sz="1200" dirty="0">
                          <a:effectLst/>
                        </a:rPr>
                        <a:t> * Image processing algorithms for obstacle detection and recognition.     * Voice-assisted GPS navigation for real-time guidance.</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r>
                        <a:rPr lang="en-US" sz="1200" dirty="0"/>
                        <a:t> * Enhances independence and mobility for visually        impaired users.  </a:t>
                      </a:r>
                    </a:p>
                    <a:p>
                      <a:pPr algn="ctr"/>
                      <a:r>
                        <a:rPr lang="en-US" sz="1200" dirty="0"/>
                        <a:t>* Provides real-time feedback on obstacles and directions.</a:t>
                      </a:r>
                      <a:endParaRPr lang="en-IN" sz="1200" dirty="0"/>
                    </a:p>
                  </a:txBody>
                  <a:tcPr anchor="ctr"/>
                </a:tc>
                <a:tc>
                  <a:txBody>
                    <a:bodyPr/>
                    <a:lstStyle/>
                    <a:p>
                      <a:pPr algn="ctr"/>
                      <a:r>
                        <a:rPr lang="en-US" sz="1200" dirty="0"/>
                        <a:t> * Requires consistent internet or GPS connectivity for accurate navigation.    </a:t>
                      </a:r>
                    </a:p>
                    <a:p>
                      <a:pPr algn="ctr"/>
                      <a:r>
                        <a:rPr lang="en-US" sz="1200" dirty="0"/>
                        <a:t>* Battery life may limit prolonged outdoor usage.</a:t>
                      </a:r>
                      <a:endParaRPr lang="en-IN" sz="1200" dirty="0"/>
                    </a:p>
                  </a:txBody>
                  <a:tcPr anchor="ctr"/>
                </a:tc>
                <a:extLst>
                  <a:ext uri="{0D108BD9-81ED-4DB2-BD59-A6C34878D82A}">
                    <a16:rowId xmlns:a16="http://schemas.microsoft.com/office/drawing/2014/main" val="10001"/>
                  </a:ext>
                </a:extLst>
              </a:tr>
              <a:tr h="1743643">
                <a:tc>
                  <a:txBody>
                    <a:bodyPr/>
                    <a:lstStyle/>
                    <a:p>
                      <a:pPr algn="ctr">
                        <a:lnSpc>
                          <a:spcPct val="115000"/>
                        </a:lnSpc>
                      </a:pPr>
                      <a:r>
                        <a:rPr lang="en-IN" sz="1200" dirty="0" err="1">
                          <a:effectLst/>
                        </a:rPr>
                        <a:t>Albogamy</a:t>
                      </a:r>
                      <a:r>
                        <a:rPr lang="en-IN" sz="1200" dirty="0">
                          <a:effectLst/>
                        </a:rPr>
                        <a:t>, Fahad</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115000"/>
                        </a:lnSpc>
                      </a:pPr>
                      <a:r>
                        <a:rPr lang="en-US" sz="1200" dirty="0">
                          <a:effectLst/>
                        </a:rPr>
                        <a:t>smart robot assistant for visually impaired persons.</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indent="0" algn="ctr">
                        <a:buNone/>
                      </a:pPr>
                      <a:r>
                        <a:rPr lang="en-US" sz="1200" dirty="0"/>
                        <a:t>2022</a:t>
                      </a:r>
                      <a:endParaRPr lang="en-US" sz="1200" b="0" dirty="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r>
                        <a:rPr lang="en-US" sz="1200" dirty="0">
                          <a:effectLst/>
                        </a:rPr>
                        <a:t>- Autonomous navigation systems  </a:t>
                      </a:r>
                    </a:p>
                    <a:p>
                      <a:pPr algn="ctr"/>
                      <a:r>
                        <a:rPr lang="en-US" sz="1200" dirty="0">
                          <a:effectLst/>
                        </a:rPr>
                        <a:t>- Voice interaction and command processing </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r>
                        <a:rPr lang="en-US" sz="1200" dirty="0"/>
                        <a:t>*Enhances independence by assisting with daily tasks</a:t>
                      </a:r>
                    </a:p>
                    <a:p>
                      <a:pPr algn="ctr"/>
                      <a:r>
                        <a:rPr lang="en-US" sz="1200" dirty="0"/>
                        <a:t>*Provides companionship and social interaction</a:t>
                      </a:r>
                    </a:p>
                    <a:p>
                      <a:pPr algn="ctr"/>
                      <a:r>
                        <a:rPr lang="en-US" sz="1200" dirty="0"/>
                        <a:t>*Can navigate complex environments with advanced sensors</a:t>
                      </a:r>
                      <a:endParaRPr lang="en-IN" sz="1200" dirty="0"/>
                    </a:p>
                  </a:txBody>
                  <a:tcPr anchor="ctr"/>
                </a:tc>
                <a:tc>
                  <a:txBody>
                    <a:bodyPr/>
                    <a:lstStyle/>
                    <a:p>
                      <a:pPr algn="ctr"/>
                      <a:r>
                        <a:rPr lang="en-US" sz="1200" dirty="0"/>
                        <a:t>*High development and maintenance costs</a:t>
                      </a:r>
                    </a:p>
                    <a:p>
                      <a:pPr algn="ctr"/>
                      <a:r>
                        <a:rPr lang="en-US" sz="1200" dirty="0"/>
                        <a:t>*Limited battery life may restrict usage time</a:t>
                      </a:r>
                    </a:p>
                    <a:p>
                      <a:pPr algn="ctr"/>
                      <a:r>
                        <a:rPr lang="en-US" sz="1200" dirty="0"/>
                        <a:t>*Potential difficulty in user adaptation and interaction</a:t>
                      </a:r>
                      <a:endParaRPr lang="en-IN" sz="1200" dirty="0"/>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32579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F1C34-03F4-1FA3-492A-E328D677BA08}"/>
              </a:ext>
            </a:extLst>
          </p:cNvPr>
          <p:cNvSpPr>
            <a:spLocks noGrp="1"/>
          </p:cNvSpPr>
          <p:nvPr>
            <p:ph type="title"/>
          </p:nvPr>
        </p:nvSpPr>
        <p:spPr/>
        <p:txBody>
          <a:bodyPr/>
          <a:lstStyle/>
          <a:p>
            <a:r>
              <a:rPr lang="en-IN" dirty="0">
                <a:solidFill>
                  <a:srgbClr val="00B050"/>
                </a:solidFill>
              </a:rPr>
              <a:t>Research Gap – Identified in Literature Survey </a:t>
            </a:r>
          </a:p>
        </p:txBody>
      </p:sp>
      <p:sp>
        <p:nvSpPr>
          <p:cNvPr id="3" name="Content Placeholder 2">
            <a:extLst>
              <a:ext uri="{FF2B5EF4-FFF2-40B4-BE49-F238E27FC236}">
                <a16:creationId xmlns:a16="http://schemas.microsoft.com/office/drawing/2014/main" id="{47BC90EE-21CD-E826-8184-9643682ED7BC}"/>
              </a:ext>
            </a:extLst>
          </p:cNvPr>
          <p:cNvSpPr>
            <a:spLocks noGrp="1"/>
          </p:cNvSpPr>
          <p:nvPr>
            <p:ph idx="1"/>
          </p:nvPr>
        </p:nvSpPr>
        <p:spPr>
          <a:xfrm>
            <a:off x="838200" y="1600200"/>
            <a:ext cx="10515600" cy="4576763"/>
          </a:xfrm>
        </p:spPr>
        <p:txBody>
          <a:bodyPr>
            <a:normAutofit fontScale="62500" lnSpcReduction="20000"/>
          </a:bodyPr>
          <a:lstStyle/>
          <a:p>
            <a:pPr algn="just">
              <a:lnSpc>
                <a:spcPct val="150000"/>
              </a:lnSpc>
            </a:pPr>
            <a:r>
              <a:rPr lang="en-US" sz="2800" dirty="0">
                <a:latin typeface="Times New Roman" pitchFamily="18" charset="0"/>
                <a:cs typeface="Times New Roman" pitchFamily="18" charset="0"/>
              </a:rPr>
              <a:t>Existing systems for assisting visually impaired individuals primarily include white canes, guide dogs, and electronic travel aids like the Sunu Band. While white canes and guide dogs provide reliable physical assistance, they have limitations in terms of detecting obstacles at a distance or dynamic objects. yet some existing solutions may not effectively combine depth perception with object recognition for more nuanced environmental awareness.</a:t>
            </a:r>
          </a:p>
          <a:p>
            <a:pPr algn="just"/>
            <a:endParaRPr lang="en-US" sz="2800" b="1" dirty="0"/>
          </a:p>
          <a:p>
            <a:pPr algn="just"/>
            <a:r>
              <a:rPr lang="en-US" sz="3200" b="1" dirty="0">
                <a:solidFill>
                  <a:srgbClr val="FF0000"/>
                </a:solidFill>
                <a:latin typeface="Times New Roman" pitchFamily="18" charset="0"/>
                <a:cs typeface="Times New Roman" pitchFamily="18" charset="0"/>
              </a:rPr>
              <a:t>DISADVANTAGES</a:t>
            </a:r>
            <a:r>
              <a:rPr lang="en-US" sz="3200" dirty="0">
                <a:solidFill>
                  <a:srgbClr val="FF0000"/>
                </a:solidFill>
                <a:latin typeface="Times New Roman" pitchFamily="18" charset="0"/>
                <a:cs typeface="Times New Roman" pitchFamily="18" charset="0"/>
              </a:rPr>
              <a:t>:</a:t>
            </a:r>
            <a:endParaRPr lang="en-US" sz="2800" dirty="0">
              <a:solidFill>
                <a:srgbClr val="FF0000"/>
              </a:solidFill>
              <a:latin typeface="Times New Roman" pitchFamily="18" charset="0"/>
              <a:cs typeface="Times New Roman" pitchFamily="18" charset="0"/>
            </a:endParaRPr>
          </a:p>
          <a:p>
            <a:pPr marL="342900" indent="-342900" algn="just" fontAlgn="base">
              <a:lnSpc>
                <a:spcPct val="150000"/>
              </a:lnSpc>
              <a:buFont typeface="Arial" pitchFamily="34" charset="0"/>
              <a:buChar char="•"/>
            </a:pPr>
            <a:r>
              <a:rPr lang="en-US" sz="2800" dirty="0">
                <a:latin typeface="Times New Roman" pitchFamily="18" charset="0"/>
                <a:cs typeface="Times New Roman" pitchFamily="18" charset="0"/>
              </a:rPr>
              <a:t>Existing devices may only detect obstacles within a certain distance, leading to late warnings and increased collision risks</a:t>
            </a:r>
          </a:p>
          <a:p>
            <a:pPr marL="342900" indent="-342900" algn="just" fontAlgn="base">
              <a:lnSpc>
                <a:spcPct val="150000"/>
              </a:lnSpc>
              <a:buFont typeface="Arial" pitchFamily="34" charset="0"/>
              <a:buChar char="•"/>
            </a:pPr>
            <a:r>
              <a:rPr lang="en-US" sz="2800" dirty="0">
                <a:latin typeface="Times New Roman" pitchFamily="18" charset="0"/>
                <a:cs typeface="Times New Roman" pitchFamily="18" charset="0"/>
              </a:rPr>
              <a:t>Many systems lack effective object recognition, limiting users' awareness of their environment</a:t>
            </a:r>
          </a:p>
          <a:p>
            <a:pPr marL="342900" indent="-342900" algn="just" fontAlgn="base">
              <a:lnSpc>
                <a:spcPct val="150000"/>
              </a:lnSpc>
              <a:buFont typeface="Arial" pitchFamily="34" charset="0"/>
              <a:buChar char="•"/>
            </a:pPr>
            <a:r>
              <a:rPr lang="en-US" sz="2800" dirty="0">
                <a:latin typeface="Times New Roman" pitchFamily="18" charset="0"/>
                <a:cs typeface="Times New Roman" pitchFamily="18" charset="0"/>
              </a:rPr>
              <a:t>Users may struggle to interpret haptic feedback, leading to confusion about the proximity of obstacles</a:t>
            </a:r>
          </a:p>
          <a:p>
            <a:endParaRPr lang="en-IN" dirty="0"/>
          </a:p>
        </p:txBody>
      </p:sp>
    </p:spTree>
    <p:extLst>
      <p:ext uri="{BB962C8B-B14F-4D97-AF65-F5344CB8AC3E}">
        <p14:creationId xmlns:p14="http://schemas.microsoft.com/office/powerpoint/2010/main" val="3290112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5FD55-0044-39A1-38F6-32208DB439A2}"/>
              </a:ext>
            </a:extLst>
          </p:cNvPr>
          <p:cNvSpPr>
            <a:spLocks noGrp="1"/>
          </p:cNvSpPr>
          <p:nvPr>
            <p:ph type="title"/>
          </p:nvPr>
        </p:nvSpPr>
        <p:spPr/>
        <p:txBody>
          <a:bodyPr/>
          <a:lstStyle/>
          <a:p>
            <a:r>
              <a:rPr lang="en-IN" dirty="0">
                <a:solidFill>
                  <a:srgbClr val="00B050"/>
                </a:solidFill>
              </a:rPr>
              <a:t>Novelty</a:t>
            </a:r>
          </a:p>
        </p:txBody>
      </p:sp>
      <p:sp>
        <p:nvSpPr>
          <p:cNvPr id="3" name="Content Placeholder 2">
            <a:extLst>
              <a:ext uri="{FF2B5EF4-FFF2-40B4-BE49-F238E27FC236}">
                <a16:creationId xmlns:a16="http://schemas.microsoft.com/office/drawing/2014/main" id="{CCB3131F-14EC-BAFE-428F-AA91BADB087A}"/>
              </a:ext>
            </a:extLst>
          </p:cNvPr>
          <p:cNvSpPr>
            <a:spLocks noGrp="1"/>
          </p:cNvSpPr>
          <p:nvPr>
            <p:ph idx="1"/>
          </p:nvPr>
        </p:nvSpPr>
        <p:spPr>
          <a:xfrm>
            <a:off x="847344" y="1834769"/>
            <a:ext cx="10515600" cy="4351338"/>
          </a:xfrm>
        </p:spPr>
        <p:txBody>
          <a:bodyPr>
            <a:normAutofit fontScale="62500" lnSpcReduction="20000"/>
          </a:bodyPr>
          <a:lstStyle/>
          <a:p>
            <a:pPr algn="just">
              <a:lnSpc>
                <a:spcPct val="150000"/>
              </a:lnSpc>
            </a:pPr>
            <a:r>
              <a:rPr lang="en-US" sz="2800" dirty="0">
                <a:latin typeface="Times New Roman" pitchFamily="18" charset="0"/>
                <a:cs typeface="Times New Roman" pitchFamily="18" charset="0"/>
              </a:rPr>
              <a:t>Our proposed system aims to bridge these gaps by integrating machine learning models and computer vision algorithms to deliver more advanced, real-time obstacle detection and classification, offering both static and dynamic object tracking. This approach surpasses the capabilities of current systems by providing personalized, multimodal feedback tailored to different environmental settings.</a:t>
            </a:r>
            <a:br>
              <a:rPr lang="en-US" sz="2800" dirty="0">
                <a:latin typeface="Times New Roman" pitchFamily="18" charset="0"/>
                <a:cs typeface="Times New Roman" pitchFamily="18" charset="0"/>
              </a:rPr>
            </a:br>
            <a:r>
              <a:rPr lang="en-US" sz="3200" b="1" dirty="0">
                <a:solidFill>
                  <a:srgbClr val="FF0000"/>
                </a:solidFill>
                <a:latin typeface="Times New Roman" pitchFamily="18" charset="0"/>
                <a:cs typeface="Times New Roman" pitchFamily="18" charset="0"/>
              </a:rPr>
              <a:t>ADVANTAGES</a:t>
            </a:r>
            <a:r>
              <a:rPr lang="en-US" sz="3200" dirty="0">
                <a:solidFill>
                  <a:srgbClr val="FF0000"/>
                </a:solidFill>
                <a:latin typeface="Times New Roman" pitchFamily="18" charset="0"/>
                <a:cs typeface="Times New Roman" pitchFamily="18" charset="0"/>
              </a:rPr>
              <a:t>:</a:t>
            </a:r>
            <a:endParaRPr lang="en-US" sz="2800" dirty="0">
              <a:solidFill>
                <a:srgbClr val="FF0000"/>
              </a:solidFill>
              <a:latin typeface="Times New Roman" pitchFamily="18" charset="0"/>
              <a:cs typeface="Times New Roman" pitchFamily="18" charset="0"/>
            </a:endParaRPr>
          </a:p>
          <a:p>
            <a:pPr algn="just"/>
            <a:endParaRPr lang="en-US" sz="2800" dirty="0">
              <a:solidFill>
                <a:srgbClr val="C00000"/>
              </a:solidFill>
              <a:latin typeface="Times New Roman" pitchFamily="18" charset="0"/>
              <a:cs typeface="Times New Roman" pitchFamily="18" charset="0"/>
            </a:endParaRPr>
          </a:p>
          <a:p>
            <a:pPr marL="342900" indent="-342900" algn="just" fontAlgn="base">
              <a:buFont typeface="Arial" pitchFamily="34" charset="0"/>
              <a:buChar char="•"/>
            </a:pPr>
            <a:r>
              <a:rPr lang="en-US" sz="2800" dirty="0">
                <a:latin typeface="Times New Roman" pitchFamily="18" charset="0"/>
                <a:cs typeface="Times New Roman" pitchFamily="18" charset="0"/>
              </a:rPr>
              <a:t>Integrates machine learning and computer vision for superior obstacle detection and classification</a:t>
            </a:r>
          </a:p>
          <a:p>
            <a:pPr algn="just" fontAlgn="base"/>
            <a:endParaRPr lang="en-US" sz="2800" dirty="0">
              <a:latin typeface="Times New Roman" pitchFamily="18" charset="0"/>
              <a:cs typeface="Times New Roman" pitchFamily="18" charset="0"/>
            </a:endParaRPr>
          </a:p>
          <a:p>
            <a:pPr marL="342900" indent="-342900" algn="just" fontAlgn="base">
              <a:buFont typeface="Arial" pitchFamily="34" charset="0"/>
              <a:buChar char="•"/>
            </a:pPr>
            <a:r>
              <a:rPr lang="en-US" sz="2800" dirty="0">
                <a:latin typeface="Times New Roman" pitchFamily="18" charset="0"/>
                <a:cs typeface="Times New Roman" pitchFamily="18" charset="0"/>
              </a:rPr>
              <a:t>Delivers tailored feedback through audio channels, enhancing user experience and safety​.</a:t>
            </a:r>
          </a:p>
          <a:p>
            <a:pPr algn="just" fontAlgn="base"/>
            <a:endParaRPr lang="en-US" sz="2800" dirty="0">
              <a:latin typeface="Times New Roman" pitchFamily="18" charset="0"/>
              <a:cs typeface="Times New Roman" pitchFamily="18" charset="0"/>
            </a:endParaRPr>
          </a:p>
          <a:p>
            <a:pPr marL="342900" indent="-342900" algn="just" fontAlgn="base">
              <a:buFont typeface="Arial" pitchFamily="34" charset="0"/>
              <a:buChar char="•"/>
            </a:pPr>
            <a:r>
              <a:rPr lang="en-US" sz="2800" dirty="0">
                <a:latin typeface="Times New Roman" pitchFamily="18" charset="0"/>
                <a:cs typeface="Times New Roman" pitchFamily="18" charset="0"/>
              </a:rPr>
              <a:t>Real time inputs are been provided in the proposed system.</a:t>
            </a:r>
          </a:p>
        </p:txBody>
      </p:sp>
    </p:spTree>
    <p:extLst>
      <p:ext uri="{BB962C8B-B14F-4D97-AF65-F5344CB8AC3E}">
        <p14:creationId xmlns:p14="http://schemas.microsoft.com/office/powerpoint/2010/main" val="22552818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TotalTime>
  <Words>2553</Words>
  <Application>Microsoft Office PowerPoint</Application>
  <PresentationFormat>Widescreen</PresentationFormat>
  <Paragraphs>287</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Bahnschrift SemiBold</vt:lpstr>
      <vt:lpstr>Calibri</vt:lpstr>
      <vt:lpstr>Calibri Light</vt:lpstr>
      <vt:lpstr>Times New Roman</vt:lpstr>
      <vt:lpstr>Wingdings</vt:lpstr>
      <vt:lpstr>Office Theme</vt:lpstr>
      <vt:lpstr>PANIMALAR ENGINEERING COLLEGE DEPARTMENT OF ARTIFICIAL INTELLIGENCE AND DATA SCIENCE </vt:lpstr>
      <vt:lpstr>Introduction</vt:lpstr>
      <vt:lpstr>Rationale &amp; Scope</vt:lpstr>
      <vt:lpstr>PowerPoint Presentation</vt:lpstr>
      <vt:lpstr>PowerPoint Presentation</vt:lpstr>
      <vt:lpstr>PowerPoint Presentation</vt:lpstr>
      <vt:lpstr>PowerPoint Presentation</vt:lpstr>
      <vt:lpstr>Research Gap – Identified in Literature Survey </vt:lpstr>
      <vt:lpstr>Novelty</vt:lpstr>
      <vt:lpstr>Specification- Hardware</vt:lpstr>
      <vt:lpstr>Specification- Software</vt:lpstr>
      <vt:lpstr>List of Modules</vt:lpstr>
      <vt:lpstr>Camera Input Module</vt:lpstr>
      <vt:lpstr>Object Detection</vt:lpstr>
      <vt:lpstr>Object Distance Estimation</vt:lpstr>
      <vt:lpstr>Ultrasonic Sensor</vt:lpstr>
      <vt:lpstr>Text Generation</vt:lpstr>
      <vt:lpstr>Audio Feedback Module</vt:lpstr>
      <vt:lpstr>Architecture Diagram</vt:lpstr>
      <vt:lpstr>Results and Discussions</vt:lpstr>
      <vt:lpstr>Output</vt:lpstr>
      <vt:lpstr>Conclusion</vt:lpstr>
      <vt:lpstr>Outcomes</vt:lpstr>
      <vt:lpstr>References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Dinesh P</dc:creator>
  <cp:lastModifiedBy>gokul y</cp:lastModifiedBy>
  <cp:revision>8</cp:revision>
  <dcterms:created xsi:type="dcterms:W3CDTF">2025-03-25T03:49:10Z</dcterms:created>
  <dcterms:modified xsi:type="dcterms:W3CDTF">2025-03-26T15:32:44Z</dcterms:modified>
</cp:coreProperties>
</file>

<file path=docProps/thumbnail.jpeg>
</file>